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91" r:id="rId3"/>
    <p:sldId id="261" r:id="rId4"/>
    <p:sldId id="288" r:id="rId5"/>
    <p:sldId id="305" r:id="rId6"/>
    <p:sldId id="260" r:id="rId7"/>
    <p:sldId id="264" r:id="rId8"/>
    <p:sldId id="290" r:id="rId9"/>
    <p:sldId id="272" r:id="rId10"/>
    <p:sldId id="302" r:id="rId11"/>
    <p:sldId id="392" r:id="rId12"/>
    <p:sldId id="306" r:id="rId13"/>
    <p:sldId id="291" r:id="rId14"/>
    <p:sldId id="269" r:id="rId15"/>
    <p:sldId id="292" r:id="rId16"/>
    <p:sldId id="293" r:id="rId17"/>
    <p:sldId id="294" r:id="rId18"/>
    <p:sldId id="295" r:id="rId19"/>
    <p:sldId id="297" r:id="rId20"/>
    <p:sldId id="298" r:id="rId21"/>
    <p:sldId id="304" r:id="rId22"/>
    <p:sldId id="296" r:id="rId23"/>
    <p:sldId id="299" r:id="rId24"/>
    <p:sldId id="300" r:id="rId25"/>
    <p:sldId id="301" r:id="rId26"/>
    <p:sldId id="265" r:id="rId27"/>
    <p:sldId id="287" r:id="rId28"/>
    <p:sldId id="388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3"/>
    <p:restoredTop sz="92953" autoAdjust="0"/>
  </p:normalViewPr>
  <p:slideViewPr>
    <p:cSldViewPr>
      <p:cViewPr varScale="1">
        <p:scale>
          <a:sx n="95" d="100"/>
          <a:sy n="95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496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B2F3-725D-4909-A587-A198A2A32D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855EF79-7EB8-43C3-ABBE-C2E4CB0CB9DF}">
      <dgm:prSet phldrT="[Text]"/>
      <dgm:spPr/>
      <dgm:t>
        <a:bodyPr/>
        <a:lstStyle/>
        <a:p>
          <a:r>
            <a:rPr lang="de-DE" dirty="0" err="1"/>
            <a:t>Mussel</a:t>
          </a:r>
          <a:r>
            <a:rPr lang="de-DE" dirty="0"/>
            <a:t> </a:t>
          </a:r>
          <a:r>
            <a:rPr lang="de-DE" dirty="0" err="1"/>
            <a:t>farmers</a:t>
          </a:r>
          <a:endParaRPr lang="de-DE" dirty="0"/>
        </a:p>
      </dgm:t>
    </dgm:pt>
    <dgm:pt modelId="{428CF051-F173-48F6-AAC9-8BC2BB6D77DE}" type="parTrans" cxnId="{92793A18-E3BE-4238-B2D2-DEA70FC427F4}">
      <dgm:prSet/>
      <dgm:spPr/>
      <dgm:t>
        <a:bodyPr/>
        <a:lstStyle/>
        <a:p>
          <a:endParaRPr lang="de-DE"/>
        </a:p>
      </dgm:t>
    </dgm:pt>
    <dgm:pt modelId="{21616BC2-9CE4-4E71-BB05-B24DCC3B98E2}" type="sibTrans" cxnId="{92793A18-E3BE-4238-B2D2-DEA70FC427F4}">
      <dgm:prSet/>
      <dgm:spPr/>
      <dgm:t>
        <a:bodyPr/>
        <a:lstStyle/>
        <a:p>
          <a:endParaRPr lang="de-DE"/>
        </a:p>
      </dgm:t>
    </dgm:pt>
    <dgm:pt modelId="{A9922394-9E23-4E35-8B25-61565B0F0DB8}">
      <dgm:prSet phldrT="[Text]"/>
      <dgm:spPr/>
      <dgm:t>
        <a:bodyPr/>
        <a:lstStyle/>
        <a:p>
          <a:r>
            <a:rPr lang="de-DE" dirty="0"/>
            <a:t>On-</a:t>
          </a:r>
          <a:r>
            <a:rPr lang="de-DE" dirty="0" err="1"/>
            <a:t>going</a:t>
          </a:r>
          <a:r>
            <a:rPr lang="de-DE" dirty="0"/>
            <a:t> / </a:t>
          </a:r>
          <a:r>
            <a:rPr lang="de-DE" dirty="0" err="1"/>
            <a:t>certain</a:t>
          </a:r>
          <a:r>
            <a:rPr lang="de-DE" dirty="0"/>
            <a:t> </a:t>
          </a:r>
          <a:r>
            <a:rPr lang="de-DE" dirty="0" err="1"/>
            <a:t>security</a:t>
          </a:r>
          <a:endParaRPr lang="de-DE" dirty="0"/>
        </a:p>
      </dgm:t>
    </dgm:pt>
    <dgm:pt modelId="{E39F79BB-4814-4766-8E0F-5EF42D306D2C}" type="parTrans" cxnId="{8DC27CF5-3878-47FE-B0DA-E1C7BF9C1287}">
      <dgm:prSet/>
      <dgm:spPr/>
      <dgm:t>
        <a:bodyPr/>
        <a:lstStyle/>
        <a:p>
          <a:endParaRPr lang="de-DE"/>
        </a:p>
      </dgm:t>
    </dgm:pt>
    <dgm:pt modelId="{05D0B35B-0E6D-42E5-9C89-EFB782DE1418}" type="sibTrans" cxnId="{8DC27CF5-3878-47FE-B0DA-E1C7BF9C1287}">
      <dgm:prSet/>
      <dgm:spPr/>
      <dgm:t>
        <a:bodyPr/>
        <a:lstStyle/>
        <a:p>
          <a:endParaRPr lang="de-DE"/>
        </a:p>
      </dgm:t>
    </dgm:pt>
    <dgm:pt modelId="{C280EFB8-D086-4844-90A2-4EA2983FA87D}">
      <dgm:prSet phldrT="[Text]"/>
      <dgm:spPr/>
      <dgm:t>
        <a:bodyPr/>
        <a:lstStyle/>
        <a:p>
          <a:r>
            <a:rPr lang="de-DE" dirty="0" err="1"/>
            <a:t>Policy-Makers</a:t>
          </a:r>
          <a:endParaRPr lang="de-DE" dirty="0"/>
        </a:p>
      </dgm:t>
    </dgm:pt>
    <dgm:pt modelId="{736A5B9B-8A29-49AC-9C5C-2973DF9103C3}" type="parTrans" cxnId="{42E39FF5-14DB-4B03-8420-99A27386426D}">
      <dgm:prSet/>
      <dgm:spPr/>
      <dgm:t>
        <a:bodyPr/>
        <a:lstStyle/>
        <a:p>
          <a:endParaRPr lang="de-DE"/>
        </a:p>
      </dgm:t>
    </dgm:pt>
    <dgm:pt modelId="{FACF02C6-B47A-4C49-9EDD-887BED9B6FE0}" type="sibTrans" cxnId="{42E39FF5-14DB-4B03-8420-99A27386426D}">
      <dgm:prSet/>
      <dgm:spPr/>
      <dgm:t>
        <a:bodyPr/>
        <a:lstStyle/>
        <a:p>
          <a:endParaRPr lang="de-DE"/>
        </a:p>
      </dgm:t>
    </dgm:pt>
    <dgm:pt modelId="{F65062C1-DE97-425C-91CD-604C09D268DA}">
      <dgm:prSet phldrT="[Text]"/>
      <dgm:spPr/>
      <dgm:t>
        <a:bodyPr/>
        <a:lstStyle/>
        <a:p>
          <a:r>
            <a:rPr lang="en-US" noProof="0" dirty="0"/>
            <a:t>Feasible implementation</a:t>
          </a:r>
        </a:p>
      </dgm:t>
    </dgm:pt>
    <dgm:pt modelId="{B0240537-E1E1-46B5-AD00-67561EEA06FD}" type="parTrans" cxnId="{E15B0D25-DE0A-4576-ACD9-D7770EC0E44B}">
      <dgm:prSet/>
      <dgm:spPr/>
      <dgm:t>
        <a:bodyPr/>
        <a:lstStyle/>
        <a:p>
          <a:endParaRPr lang="de-DE"/>
        </a:p>
      </dgm:t>
    </dgm:pt>
    <dgm:pt modelId="{5A7EB7A2-41B0-4DCC-B16E-04F5C53D3549}" type="sibTrans" cxnId="{E15B0D25-DE0A-4576-ACD9-D7770EC0E44B}">
      <dgm:prSet/>
      <dgm:spPr/>
      <dgm:t>
        <a:bodyPr/>
        <a:lstStyle/>
        <a:p>
          <a:endParaRPr lang="de-DE"/>
        </a:p>
      </dgm:t>
    </dgm:pt>
    <dgm:pt modelId="{A1C839A5-A009-468F-8B8F-8FA6B311FFC1}">
      <dgm:prSet phldrT="[Text]"/>
      <dgm:spPr/>
      <dgm:t>
        <a:bodyPr/>
        <a:lstStyle/>
        <a:p>
          <a:r>
            <a:rPr lang="de-DE" dirty="0"/>
            <a:t>Environmental </a:t>
          </a:r>
          <a:r>
            <a:rPr lang="de-DE" dirty="0" err="1"/>
            <a:t>conservationists</a:t>
          </a:r>
          <a:endParaRPr lang="de-DE" dirty="0"/>
        </a:p>
      </dgm:t>
    </dgm:pt>
    <dgm:pt modelId="{F40B0C34-8418-4DD7-9CD0-8FCCA9D9794B}" type="parTrans" cxnId="{8E0FCB29-38FA-40E7-858A-8F8FE47AA79E}">
      <dgm:prSet/>
      <dgm:spPr/>
      <dgm:t>
        <a:bodyPr/>
        <a:lstStyle/>
        <a:p>
          <a:endParaRPr lang="de-DE"/>
        </a:p>
      </dgm:t>
    </dgm:pt>
    <dgm:pt modelId="{B86ABD84-1F2C-4E39-8F32-F7FA041FB8AB}" type="sibTrans" cxnId="{8E0FCB29-38FA-40E7-858A-8F8FE47AA79E}">
      <dgm:prSet/>
      <dgm:spPr/>
      <dgm:t>
        <a:bodyPr/>
        <a:lstStyle/>
        <a:p>
          <a:endParaRPr lang="de-DE"/>
        </a:p>
      </dgm:t>
    </dgm:pt>
    <dgm:pt modelId="{893F8D66-FD28-4B24-8CDE-2F30F21C1AD8}">
      <dgm:prSet phldrT="[Text]"/>
      <dgm:spPr/>
      <dgm:t>
        <a:bodyPr/>
        <a:lstStyle/>
        <a:p>
          <a:r>
            <a:rPr lang="en-US" noProof="0" dirty="0"/>
            <a:t>Without negative impacts</a:t>
          </a:r>
        </a:p>
      </dgm:t>
    </dgm:pt>
    <dgm:pt modelId="{1C7E32B3-DAD0-4D26-AEAA-2FD61462E356}" type="parTrans" cxnId="{BDFDAE08-9E1F-4C14-8653-0389E2D2AF74}">
      <dgm:prSet/>
      <dgm:spPr/>
      <dgm:t>
        <a:bodyPr/>
        <a:lstStyle/>
        <a:p>
          <a:endParaRPr lang="de-DE"/>
        </a:p>
      </dgm:t>
    </dgm:pt>
    <dgm:pt modelId="{B3DDCAD7-95BF-450C-BDC2-542C1B064AE9}" type="sibTrans" cxnId="{BDFDAE08-9E1F-4C14-8653-0389E2D2AF74}">
      <dgm:prSet/>
      <dgm:spPr/>
      <dgm:t>
        <a:bodyPr/>
        <a:lstStyle/>
        <a:p>
          <a:endParaRPr lang="de-DE"/>
        </a:p>
      </dgm:t>
    </dgm:pt>
    <dgm:pt modelId="{8F224B1E-6BFE-416D-A04A-150CE6DA2007}">
      <dgm:prSet phldrT="[Text]"/>
      <dgm:spPr/>
      <dgm:t>
        <a:bodyPr/>
        <a:lstStyle/>
        <a:p>
          <a:r>
            <a:rPr lang="en-US" noProof="0" dirty="0"/>
            <a:t>Effective nutrient removal where desired</a:t>
          </a:r>
        </a:p>
      </dgm:t>
    </dgm:pt>
    <dgm:pt modelId="{7A4713E0-6026-4A1F-B539-C70281BF85EE}" type="parTrans" cxnId="{0BB315E9-60B1-4749-80B9-DADD354BDFCD}">
      <dgm:prSet/>
      <dgm:spPr/>
      <dgm:t>
        <a:bodyPr/>
        <a:lstStyle/>
        <a:p>
          <a:endParaRPr lang="de-DE"/>
        </a:p>
      </dgm:t>
    </dgm:pt>
    <dgm:pt modelId="{7F89A1F4-4BB0-4526-A880-764746289205}" type="sibTrans" cxnId="{0BB315E9-60B1-4749-80B9-DADD354BDFCD}">
      <dgm:prSet/>
      <dgm:spPr/>
      <dgm:t>
        <a:bodyPr/>
        <a:lstStyle/>
        <a:p>
          <a:endParaRPr lang="de-DE"/>
        </a:p>
      </dgm:t>
    </dgm:pt>
    <dgm:pt modelId="{340B2133-0588-4EC7-B2B0-ED7EB7C20436}">
      <dgm:prSet phldrT="[Text]"/>
      <dgm:spPr/>
      <dgm:t>
        <a:bodyPr/>
        <a:lstStyle/>
        <a:p>
          <a:r>
            <a:rPr lang="en-US" noProof="0" dirty="0"/>
            <a:t>Cost-effective measure or cost-effective mix</a:t>
          </a:r>
        </a:p>
      </dgm:t>
    </dgm:pt>
    <dgm:pt modelId="{5551CF7D-D2F3-46D4-8680-B9654F39EE45}" type="parTrans" cxnId="{82AF140B-59EF-46AE-87AD-55EDF6DDD6A6}">
      <dgm:prSet/>
      <dgm:spPr/>
      <dgm:t>
        <a:bodyPr/>
        <a:lstStyle/>
        <a:p>
          <a:endParaRPr lang="de-DE"/>
        </a:p>
      </dgm:t>
    </dgm:pt>
    <dgm:pt modelId="{27C3E801-D429-41B0-A3D6-B4A340667A00}" type="sibTrans" cxnId="{82AF140B-59EF-46AE-87AD-55EDF6DDD6A6}">
      <dgm:prSet/>
      <dgm:spPr/>
      <dgm:t>
        <a:bodyPr/>
        <a:lstStyle/>
        <a:p>
          <a:endParaRPr lang="de-DE"/>
        </a:p>
      </dgm:t>
    </dgm:pt>
    <dgm:pt modelId="{93FF9112-D024-4B81-9853-1090CDFE9034}">
      <dgm:prSet phldrT="[Text]"/>
      <dgm:spPr/>
      <dgm:t>
        <a:bodyPr/>
        <a:lstStyle/>
        <a:p>
          <a:r>
            <a:rPr lang="en-US" noProof="0" dirty="0"/>
            <a:t>Legal justification</a:t>
          </a:r>
        </a:p>
      </dgm:t>
    </dgm:pt>
    <dgm:pt modelId="{EF0BEE53-50E7-4C0A-B68D-503087C34F88}" type="parTrans" cxnId="{A4C01B88-5F60-4655-B3FE-F822D7FFAEDA}">
      <dgm:prSet/>
      <dgm:spPr/>
      <dgm:t>
        <a:bodyPr/>
        <a:lstStyle/>
        <a:p>
          <a:endParaRPr lang="de-DE"/>
        </a:p>
      </dgm:t>
    </dgm:pt>
    <dgm:pt modelId="{14EABA72-7A81-4FDD-A02F-15ECE78C59B9}" type="sibTrans" cxnId="{A4C01B88-5F60-4655-B3FE-F822D7FFAEDA}">
      <dgm:prSet/>
      <dgm:spPr/>
      <dgm:t>
        <a:bodyPr/>
        <a:lstStyle/>
        <a:p>
          <a:endParaRPr lang="de-DE"/>
        </a:p>
      </dgm:t>
    </dgm:pt>
    <dgm:pt modelId="{06A1A45B-509D-4DB2-86A6-5C3D963ACB6D}">
      <dgm:prSet phldrT="[Text]"/>
      <dgm:spPr/>
      <dgm:t>
        <a:bodyPr/>
        <a:lstStyle/>
        <a:p>
          <a:r>
            <a:rPr lang="en-US" noProof="0" dirty="0"/>
            <a:t>Addressing uncertainties</a:t>
          </a:r>
        </a:p>
      </dgm:t>
    </dgm:pt>
    <dgm:pt modelId="{3F7B2C5E-7C32-44A3-95EA-A105ADC25698}" type="parTrans" cxnId="{A0D84E2A-B607-4774-AEFB-70145E069664}">
      <dgm:prSet/>
      <dgm:spPr/>
      <dgm:t>
        <a:bodyPr/>
        <a:lstStyle/>
        <a:p>
          <a:endParaRPr lang="de-DE"/>
        </a:p>
      </dgm:t>
    </dgm:pt>
    <dgm:pt modelId="{BD4A0AF8-EBA9-4D5B-BF85-9083BF1EE2FB}" type="sibTrans" cxnId="{A0D84E2A-B607-4774-AEFB-70145E069664}">
      <dgm:prSet/>
      <dgm:spPr/>
      <dgm:t>
        <a:bodyPr/>
        <a:lstStyle/>
        <a:p>
          <a:endParaRPr lang="de-DE"/>
        </a:p>
      </dgm:t>
    </dgm:pt>
    <dgm:pt modelId="{86066F7D-96E0-4FC7-84F7-B22125D9E596}">
      <dgm:prSet phldrT="[Text]"/>
      <dgm:spPr/>
      <dgm:t>
        <a:bodyPr/>
        <a:lstStyle/>
        <a:p>
          <a:r>
            <a:rPr lang="en-US" noProof="0" dirty="0"/>
            <a:t>Not weakening any other efforts to reach GES and other targets (e.g. nutrient inflow)</a:t>
          </a:r>
        </a:p>
      </dgm:t>
    </dgm:pt>
    <dgm:pt modelId="{5D8E5B47-F425-40C3-850A-C45BE9F6A0DE}" type="parTrans" cxnId="{19272324-6E2E-4896-A72C-1CCE26D1741E}">
      <dgm:prSet/>
      <dgm:spPr/>
      <dgm:t>
        <a:bodyPr/>
        <a:lstStyle/>
        <a:p>
          <a:endParaRPr lang="de-DE"/>
        </a:p>
      </dgm:t>
    </dgm:pt>
    <dgm:pt modelId="{369F5543-F42D-4FE3-A4CB-787BBFD85461}" type="sibTrans" cxnId="{19272324-6E2E-4896-A72C-1CCE26D1741E}">
      <dgm:prSet/>
      <dgm:spPr/>
      <dgm:t>
        <a:bodyPr/>
        <a:lstStyle/>
        <a:p>
          <a:endParaRPr lang="de-DE"/>
        </a:p>
      </dgm:t>
    </dgm:pt>
    <dgm:pt modelId="{9FD43E19-E971-4750-B5B9-BD4D68CCE20C}">
      <dgm:prSet phldrT="[Text]"/>
      <dgm:spPr/>
      <dgm:t>
        <a:bodyPr/>
        <a:lstStyle/>
        <a:p>
          <a:r>
            <a:rPr lang="de-DE" dirty="0" err="1"/>
            <a:t>Sufficient</a:t>
          </a:r>
          <a:endParaRPr lang="de-DE" dirty="0"/>
        </a:p>
      </dgm:t>
    </dgm:pt>
    <dgm:pt modelId="{289E4075-5D50-4ABA-8A11-3A56BC14C260}" type="parTrans" cxnId="{536D22D4-D121-4867-8EE1-DC6F37AFAF8F}">
      <dgm:prSet/>
      <dgm:spPr/>
      <dgm:t>
        <a:bodyPr/>
        <a:lstStyle/>
        <a:p>
          <a:endParaRPr lang="de-DE"/>
        </a:p>
      </dgm:t>
    </dgm:pt>
    <dgm:pt modelId="{86FD029F-6B9F-4E0C-9B7B-D70517C1740A}" type="sibTrans" cxnId="{536D22D4-D121-4867-8EE1-DC6F37AFAF8F}">
      <dgm:prSet/>
      <dgm:spPr/>
      <dgm:t>
        <a:bodyPr/>
        <a:lstStyle/>
        <a:p>
          <a:endParaRPr lang="de-DE"/>
        </a:p>
      </dgm:t>
    </dgm:pt>
    <dgm:pt modelId="{889F4A2C-8026-45B9-B7C9-E53B1625803F}">
      <dgm:prSet phldrT="[Text]"/>
      <dgm:spPr/>
      <dgm:t>
        <a:bodyPr/>
        <a:lstStyle/>
        <a:p>
          <a:r>
            <a:rPr lang="en-GB" dirty="0"/>
            <a:t>Fair and comparable to other funding programmes</a:t>
          </a:r>
          <a:endParaRPr lang="de-DE" dirty="0"/>
        </a:p>
      </dgm:t>
    </dgm:pt>
    <dgm:pt modelId="{0CDEAB30-8F86-46B7-893A-1702A73F5357}" type="parTrans" cxnId="{25E3DD36-4512-488B-AE0B-1FEFE94BE8DA}">
      <dgm:prSet/>
      <dgm:spPr/>
      <dgm:t>
        <a:bodyPr/>
        <a:lstStyle/>
        <a:p>
          <a:endParaRPr lang="de-DE"/>
        </a:p>
      </dgm:t>
    </dgm:pt>
    <dgm:pt modelId="{871A2259-2BB6-4F40-9F88-0D623EE02592}" type="sibTrans" cxnId="{25E3DD36-4512-488B-AE0B-1FEFE94BE8DA}">
      <dgm:prSet/>
      <dgm:spPr/>
      <dgm:t>
        <a:bodyPr/>
        <a:lstStyle/>
        <a:p>
          <a:endParaRPr lang="de-DE"/>
        </a:p>
      </dgm:t>
    </dgm:pt>
    <dgm:pt modelId="{25A84DCF-E60B-1D44-8242-F0B9987136D4}">
      <dgm:prSet phldrT="[Text]"/>
      <dgm:spPr/>
      <dgm:t>
        <a:bodyPr/>
        <a:lstStyle/>
        <a:p>
          <a:r>
            <a:rPr lang="de-DE" dirty="0" err="1"/>
            <a:t>Available</a:t>
          </a:r>
          <a:r>
            <a:rPr lang="de-DE" dirty="0"/>
            <a:t> </a:t>
          </a:r>
          <a:r>
            <a:rPr lang="de-DE" dirty="0" err="1"/>
            <a:t>as</a:t>
          </a:r>
          <a:r>
            <a:rPr lang="de-DE" dirty="0"/>
            <a:t> </a:t>
          </a:r>
          <a:r>
            <a:rPr lang="de-DE" dirty="0" err="1"/>
            <a:t>soon</a:t>
          </a:r>
          <a:r>
            <a:rPr lang="de-DE" dirty="0"/>
            <a:t> </a:t>
          </a:r>
          <a:r>
            <a:rPr lang="de-DE" dirty="0" err="1"/>
            <a:t>as</a:t>
          </a:r>
          <a:r>
            <a:rPr lang="de-DE" dirty="0"/>
            <a:t> </a:t>
          </a:r>
          <a:r>
            <a:rPr lang="de-DE" dirty="0" err="1"/>
            <a:t>possible</a:t>
          </a:r>
          <a:endParaRPr lang="de-DE" dirty="0"/>
        </a:p>
      </dgm:t>
    </dgm:pt>
    <dgm:pt modelId="{EDD9E826-4F59-3748-BF1B-5D1A92E6D8A3}" type="parTrans" cxnId="{3863EA92-5AE2-BC47-9456-B0106DE98CBE}">
      <dgm:prSet/>
      <dgm:spPr/>
    </dgm:pt>
    <dgm:pt modelId="{5D05832A-891D-3348-9079-6B290AF99FB9}" type="sibTrans" cxnId="{3863EA92-5AE2-BC47-9456-B0106DE98CBE}">
      <dgm:prSet/>
      <dgm:spPr/>
    </dgm:pt>
    <dgm:pt modelId="{BC33C425-EA4C-45C5-97AD-96340BAFF298}" type="pres">
      <dgm:prSet presAssocID="{A891B2F3-725D-4909-A587-A198A2A32DD8}" presName="Name0" presStyleCnt="0">
        <dgm:presLayoutVars>
          <dgm:dir/>
          <dgm:animLvl val="lvl"/>
          <dgm:resizeHandles val="exact"/>
        </dgm:presLayoutVars>
      </dgm:prSet>
      <dgm:spPr/>
    </dgm:pt>
    <dgm:pt modelId="{52E66F26-4AAC-4B2E-B90F-BEE6A78E8E9E}" type="pres">
      <dgm:prSet presAssocID="{9855EF79-7EB8-43C3-ABBE-C2E4CB0CB9DF}" presName="composite" presStyleCnt="0"/>
      <dgm:spPr/>
    </dgm:pt>
    <dgm:pt modelId="{BDA3B02F-AC20-4651-BCED-1DAA80A1325A}" type="pres">
      <dgm:prSet presAssocID="{9855EF79-7EB8-43C3-ABBE-C2E4CB0CB9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E63407B-EED1-448D-97DE-FE655AEC557C}" type="pres">
      <dgm:prSet presAssocID="{9855EF79-7EB8-43C3-ABBE-C2E4CB0CB9DF}" presName="desTx" presStyleLbl="alignAccFollowNode1" presStyleIdx="0" presStyleCnt="3">
        <dgm:presLayoutVars>
          <dgm:bulletEnabled val="1"/>
        </dgm:presLayoutVars>
      </dgm:prSet>
      <dgm:spPr/>
    </dgm:pt>
    <dgm:pt modelId="{19C064FE-017E-4932-AA41-7947342D7129}" type="pres">
      <dgm:prSet presAssocID="{21616BC2-9CE4-4E71-BB05-B24DCC3B98E2}" presName="space" presStyleCnt="0"/>
      <dgm:spPr/>
    </dgm:pt>
    <dgm:pt modelId="{4618DCF2-5C54-409C-9A63-41C6F504BA4F}" type="pres">
      <dgm:prSet presAssocID="{A1C839A5-A009-468F-8B8F-8FA6B311FFC1}" presName="composite" presStyleCnt="0"/>
      <dgm:spPr/>
    </dgm:pt>
    <dgm:pt modelId="{6AEEA793-A5AF-4536-95EA-B5D5AFD3A8C0}" type="pres">
      <dgm:prSet presAssocID="{A1C839A5-A009-468F-8B8F-8FA6B311FF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C04D9C9-545C-449C-AA36-05A870FA6487}" type="pres">
      <dgm:prSet presAssocID="{A1C839A5-A009-468F-8B8F-8FA6B311FFC1}" presName="desTx" presStyleLbl="alignAccFollowNode1" presStyleIdx="1" presStyleCnt="3" custLinFactNeighborX="-249" custLinFactNeighborY="779">
        <dgm:presLayoutVars>
          <dgm:bulletEnabled val="1"/>
        </dgm:presLayoutVars>
      </dgm:prSet>
      <dgm:spPr/>
    </dgm:pt>
    <dgm:pt modelId="{15055E93-DF53-4CB3-8204-E09B55E4E422}" type="pres">
      <dgm:prSet presAssocID="{B86ABD84-1F2C-4E39-8F32-F7FA041FB8AB}" presName="space" presStyleCnt="0"/>
      <dgm:spPr/>
    </dgm:pt>
    <dgm:pt modelId="{145AA9EA-90C7-4233-9E2D-33660CCF0085}" type="pres">
      <dgm:prSet presAssocID="{C280EFB8-D086-4844-90A2-4EA2983FA87D}" presName="composite" presStyleCnt="0"/>
      <dgm:spPr/>
    </dgm:pt>
    <dgm:pt modelId="{95CA3B3F-6B89-49C3-B687-B323640F8715}" type="pres">
      <dgm:prSet presAssocID="{C280EFB8-D086-4844-90A2-4EA2983FA87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F826BEA-4D5A-4407-AE5C-894A26555B54}" type="pres">
      <dgm:prSet presAssocID="{C280EFB8-D086-4844-90A2-4EA2983FA87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DFDAE08-9E1F-4C14-8653-0389E2D2AF74}" srcId="{A1C839A5-A009-468F-8B8F-8FA6B311FFC1}" destId="{893F8D66-FD28-4B24-8CDE-2F30F21C1AD8}" srcOrd="1" destOrd="0" parTransId="{1C7E32B3-DAD0-4D26-AEAA-2FD61462E356}" sibTransId="{B3DDCAD7-95BF-450C-BDC2-542C1B064AE9}"/>
    <dgm:cxn modelId="{82AF140B-59EF-46AE-87AD-55EDF6DDD6A6}" srcId="{C280EFB8-D086-4844-90A2-4EA2983FA87D}" destId="{340B2133-0588-4EC7-B2B0-ED7EB7C20436}" srcOrd="1" destOrd="0" parTransId="{5551CF7D-D2F3-46D4-8680-B9654F39EE45}" sibTransId="{27C3E801-D429-41B0-A3D6-B4A340667A00}"/>
    <dgm:cxn modelId="{92793A18-E3BE-4238-B2D2-DEA70FC427F4}" srcId="{A891B2F3-725D-4909-A587-A198A2A32DD8}" destId="{9855EF79-7EB8-43C3-ABBE-C2E4CB0CB9DF}" srcOrd="0" destOrd="0" parTransId="{428CF051-F173-48F6-AAC9-8BC2BB6D77DE}" sibTransId="{21616BC2-9CE4-4E71-BB05-B24DCC3B98E2}"/>
    <dgm:cxn modelId="{668EFB1F-1465-4009-840F-73A5483B922C}" type="presOf" srcId="{F65062C1-DE97-425C-91CD-604C09D268DA}" destId="{4F826BEA-4D5A-4407-AE5C-894A26555B54}" srcOrd="0" destOrd="2" presId="urn:microsoft.com/office/officeart/2005/8/layout/hList1"/>
    <dgm:cxn modelId="{19272324-6E2E-4896-A72C-1CCE26D1741E}" srcId="{A1C839A5-A009-468F-8B8F-8FA6B311FFC1}" destId="{86066F7D-96E0-4FC7-84F7-B22125D9E596}" srcOrd="2" destOrd="0" parTransId="{5D8E5B47-F425-40C3-850A-C45BE9F6A0DE}" sibTransId="{369F5543-F42D-4FE3-A4CB-787BBFD85461}"/>
    <dgm:cxn modelId="{E15B0D25-DE0A-4576-ACD9-D7770EC0E44B}" srcId="{C280EFB8-D086-4844-90A2-4EA2983FA87D}" destId="{F65062C1-DE97-425C-91CD-604C09D268DA}" srcOrd="2" destOrd="0" parTransId="{B0240537-E1E1-46B5-AD00-67561EEA06FD}" sibTransId="{5A7EB7A2-41B0-4DCC-B16E-04F5C53D3549}"/>
    <dgm:cxn modelId="{8E0FCB29-38FA-40E7-858A-8F8FE47AA79E}" srcId="{A891B2F3-725D-4909-A587-A198A2A32DD8}" destId="{A1C839A5-A009-468F-8B8F-8FA6B311FFC1}" srcOrd="1" destOrd="0" parTransId="{F40B0C34-8418-4DD7-9CD0-8FCCA9D9794B}" sibTransId="{B86ABD84-1F2C-4E39-8F32-F7FA041FB8AB}"/>
    <dgm:cxn modelId="{A0D84E2A-B607-4774-AEFB-70145E069664}" srcId="{C280EFB8-D086-4844-90A2-4EA2983FA87D}" destId="{06A1A45B-509D-4DB2-86A6-5C3D963ACB6D}" srcOrd="3" destOrd="0" parTransId="{3F7B2C5E-7C32-44A3-95EA-A105ADC25698}" sibTransId="{BD4A0AF8-EBA9-4D5B-BF85-9083BF1EE2FB}"/>
    <dgm:cxn modelId="{210E332E-510C-49F0-A7B4-235C177CAFE1}" type="presOf" srcId="{A891B2F3-725D-4909-A587-A198A2A32DD8}" destId="{BC33C425-EA4C-45C5-97AD-96340BAFF298}" srcOrd="0" destOrd="0" presId="urn:microsoft.com/office/officeart/2005/8/layout/hList1"/>
    <dgm:cxn modelId="{31109E33-FBE8-478E-ABFB-6A3A61B4B692}" type="presOf" srcId="{8F224B1E-6BFE-416D-A04A-150CE6DA2007}" destId="{5C04D9C9-545C-449C-AA36-05A870FA6487}" srcOrd="0" destOrd="0" presId="urn:microsoft.com/office/officeart/2005/8/layout/hList1"/>
    <dgm:cxn modelId="{25E3DD36-4512-488B-AE0B-1FEFE94BE8DA}" srcId="{9855EF79-7EB8-43C3-ABBE-C2E4CB0CB9DF}" destId="{889F4A2C-8026-45B9-B7C9-E53B1625803F}" srcOrd="2" destOrd="0" parTransId="{0CDEAB30-8F86-46B7-893A-1702A73F5357}" sibTransId="{871A2259-2BB6-4F40-9F88-0D623EE02592}"/>
    <dgm:cxn modelId="{4539584E-6497-4B65-A7A2-A9F8266E92D4}" type="presOf" srcId="{340B2133-0588-4EC7-B2B0-ED7EB7C20436}" destId="{4F826BEA-4D5A-4407-AE5C-894A26555B54}" srcOrd="0" destOrd="1" presId="urn:microsoft.com/office/officeart/2005/8/layout/hList1"/>
    <dgm:cxn modelId="{5510A277-C1E9-4EDE-96C9-91EC74A5E2CD}" type="presOf" srcId="{06A1A45B-509D-4DB2-86A6-5C3D963ACB6D}" destId="{4F826BEA-4D5A-4407-AE5C-894A26555B54}" srcOrd="0" destOrd="3" presId="urn:microsoft.com/office/officeart/2005/8/layout/hList1"/>
    <dgm:cxn modelId="{B83F5D7B-E20B-4C03-A883-0F1962C4DE5A}" type="presOf" srcId="{9FD43E19-E971-4750-B5B9-BD4D68CCE20C}" destId="{3E63407B-EED1-448D-97DE-FE655AEC557C}" srcOrd="0" destOrd="0" presId="urn:microsoft.com/office/officeart/2005/8/layout/hList1"/>
    <dgm:cxn modelId="{80F8B982-9215-4C64-BF59-A782846EF689}" type="presOf" srcId="{93FF9112-D024-4B81-9853-1090CDFE9034}" destId="{4F826BEA-4D5A-4407-AE5C-894A26555B54}" srcOrd="0" destOrd="0" presId="urn:microsoft.com/office/officeart/2005/8/layout/hList1"/>
    <dgm:cxn modelId="{B50C8E85-3B04-4541-B528-38CEBBAE9981}" type="presOf" srcId="{A9922394-9E23-4E35-8B25-61565B0F0DB8}" destId="{3E63407B-EED1-448D-97DE-FE655AEC557C}" srcOrd="0" destOrd="1" presId="urn:microsoft.com/office/officeart/2005/8/layout/hList1"/>
    <dgm:cxn modelId="{A4C01B88-5F60-4655-B3FE-F822D7FFAEDA}" srcId="{C280EFB8-D086-4844-90A2-4EA2983FA87D}" destId="{93FF9112-D024-4B81-9853-1090CDFE9034}" srcOrd="0" destOrd="0" parTransId="{EF0BEE53-50E7-4C0A-B68D-503087C34F88}" sibTransId="{14EABA72-7A81-4FDD-A02F-15ECE78C59B9}"/>
    <dgm:cxn modelId="{3863EA92-5AE2-BC47-9456-B0106DE98CBE}" srcId="{9855EF79-7EB8-43C3-ABBE-C2E4CB0CB9DF}" destId="{25A84DCF-E60B-1D44-8242-F0B9987136D4}" srcOrd="3" destOrd="0" parTransId="{EDD9E826-4F59-3748-BF1B-5D1A92E6D8A3}" sibTransId="{5D05832A-891D-3348-9079-6B290AF99FB9}"/>
    <dgm:cxn modelId="{114E9F94-CDEB-4967-9D42-5CB5BEB6039F}" type="presOf" srcId="{893F8D66-FD28-4B24-8CDE-2F30F21C1AD8}" destId="{5C04D9C9-545C-449C-AA36-05A870FA6487}" srcOrd="0" destOrd="1" presId="urn:microsoft.com/office/officeart/2005/8/layout/hList1"/>
    <dgm:cxn modelId="{FC92A1C6-2CC4-4B09-882F-107426314837}" type="presOf" srcId="{9855EF79-7EB8-43C3-ABBE-C2E4CB0CB9DF}" destId="{BDA3B02F-AC20-4651-BCED-1DAA80A1325A}" srcOrd="0" destOrd="0" presId="urn:microsoft.com/office/officeart/2005/8/layout/hList1"/>
    <dgm:cxn modelId="{536D22D4-D121-4867-8EE1-DC6F37AFAF8F}" srcId="{9855EF79-7EB8-43C3-ABBE-C2E4CB0CB9DF}" destId="{9FD43E19-E971-4750-B5B9-BD4D68CCE20C}" srcOrd="0" destOrd="0" parTransId="{289E4075-5D50-4ABA-8A11-3A56BC14C260}" sibTransId="{86FD029F-6B9F-4E0C-9B7B-D70517C1740A}"/>
    <dgm:cxn modelId="{99232ED4-1509-934D-A346-475D3BC1AB43}" type="presOf" srcId="{25A84DCF-E60B-1D44-8242-F0B9987136D4}" destId="{3E63407B-EED1-448D-97DE-FE655AEC557C}" srcOrd="0" destOrd="3" presId="urn:microsoft.com/office/officeart/2005/8/layout/hList1"/>
    <dgm:cxn modelId="{5AB4FDDE-C905-4EAD-8A18-EEAF04E83E07}" type="presOf" srcId="{86066F7D-96E0-4FC7-84F7-B22125D9E596}" destId="{5C04D9C9-545C-449C-AA36-05A870FA6487}" srcOrd="0" destOrd="2" presId="urn:microsoft.com/office/officeart/2005/8/layout/hList1"/>
    <dgm:cxn modelId="{0BB315E9-60B1-4749-80B9-DADD354BDFCD}" srcId="{A1C839A5-A009-468F-8B8F-8FA6B311FFC1}" destId="{8F224B1E-6BFE-416D-A04A-150CE6DA2007}" srcOrd="0" destOrd="0" parTransId="{7A4713E0-6026-4A1F-B539-C70281BF85EE}" sibTransId="{7F89A1F4-4BB0-4526-A880-764746289205}"/>
    <dgm:cxn modelId="{4F7740EC-08C4-4B80-8AC0-6C27ABA77F7D}" type="presOf" srcId="{889F4A2C-8026-45B9-B7C9-E53B1625803F}" destId="{3E63407B-EED1-448D-97DE-FE655AEC557C}" srcOrd="0" destOrd="2" presId="urn:microsoft.com/office/officeart/2005/8/layout/hList1"/>
    <dgm:cxn modelId="{8DC27CF5-3878-47FE-B0DA-E1C7BF9C1287}" srcId="{9855EF79-7EB8-43C3-ABBE-C2E4CB0CB9DF}" destId="{A9922394-9E23-4E35-8B25-61565B0F0DB8}" srcOrd="1" destOrd="0" parTransId="{E39F79BB-4814-4766-8E0F-5EF42D306D2C}" sibTransId="{05D0B35B-0E6D-42E5-9C89-EFB782DE1418}"/>
    <dgm:cxn modelId="{42E39FF5-14DB-4B03-8420-99A27386426D}" srcId="{A891B2F3-725D-4909-A587-A198A2A32DD8}" destId="{C280EFB8-D086-4844-90A2-4EA2983FA87D}" srcOrd="2" destOrd="0" parTransId="{736A5B9B-8A29-49AC-9C5C-2973DF9103C3}" sibTransId="{FACF02C6-B47A-4C49-9EDD-887BED9B6FE0}"/>
    <dgm:cxn modelId="{D47340F7-3CCE-4102-9FD6-726F2405BEF0}" type="presOf" srcId="{C280EFB8-D086-4844-90A2-4EA2983FA87D}" destId="{95CA3B3F-6B89-49C3-B687-B323640F8715}" srcOrd="0" destOrd="0" presId="urn:microsoft.com/office/officeart/2005/8/layout/hList1"/>
    <dgm:cxn modelId="{8BC1E1FD-5EEA-4E35-9C1F-D3A1A95662F2}" type="presOf" srcId="{A1C839A5-A009-468F-8B8F-8FA6B311FFC1}" destId="{6AEEA793-A5AF-4536-95EA-B5D5AFD3A8C0}" srcOrd="0" destOrd="0" presId="urn:microsoft.com/office/officeart/2005/8/layout/hList1"/>
    <dgm:cxn modelId="{8835DD5F-448C-4863-9D97-5A8F8027992A}" type="presParOf" srcId="{BC33C425-EA4C-45C5-97AD-96340BAFF298}" destId="{52E66F26-4AAC-4B2E-B90F-BEE6A78E8E9E}" srcOrd="0" destOrd="0" presId="urn:microsoft.com/office/officeart/2005/8/layout/hList1"/>
    <dgm:cxn modelId="{0EA132C0-9264-4DB9-B646-E40A781F9EE6}" type="presParOf" srcId="{52E66F26-4AAC-4B2E-B90F-BEE6A78E8E9E}" destId="{BDA3B02F-AC20-4651-BCED-1DAA80A1325A}" srcOrd="0" destOrd="0" presId="urn:microsoft.com/office/officeart/2005/8/layout/hList1"/>
    <dgm:cxn modelId="{7D263DB8-20B1-47A9-BE1F-751A13EF2F57}" type="presParOf" srcId="{52E66F26-4AAC-4B2E-B90F-BEE6A78E8E9E}" destId="{3E63407B-EED1-448D-97DE-FE655AEC557C}" srcOrd="1" destOrd="0" presId="urn:microsoft.com/office/officeart/2005/8/layout/hList1"/>
    <dgm:cxn modelId="{CE894A3C-5EDD-4C55-AC6D-C653931BAD38}" type="presParOf" srcId="{BC33C425-EA4C-45C5-97AD-96340BAFF298}" destId="{19C064FE-017E-4932-AA41-7947342D7129}" srcOrd="1" destOrd="0" presId="urn:microsoft.com/office/officeart/2005/8/layout/hList1"/>
    <dgm:cxn modelId="{B276C2AE-DDA3-4B40-B811-BA7DF72311FD}" type="presParOf" srcId="{BC33C425-EA4C-45C5-97AD-96340BAFF298}" destId="{4618DCF2-5C54-409C-9A63-41C6F504BA4F}" srcOrd="2" destOrd="0" presId="urn:microsoft.com/office/officeart/2005/8/layout/hList1"/>
    <dgm:cxn modelId="{DC4DB0AF-0D95-4895-A8DF-D42C7049AED8}" type="presParOf" srcId="{4618DCF2-5C54-409C-9A63-41C6F504BA4F}" destId="{6AEEA793-A5AF-4536-95EA-B5D5AFD3A8C0}" srcOrd="0" destOrd="0" presId="urn:microsoft.com/office/officeart/2005/8/layout/hList1"/>
    <dgm:cxn modelId="{F3C20152-CEDB-46BF-873A-7340784BE13C}" type="presParOf" srcId="{4618DCF2-5C54-409C-9A63-41C6F504BA4F}" destId="{5C04D9C9-545C-449C-AA36-05A870FA6487}" srcOrd="1" destOrd="0" presId="urn:microsoft.com/office/officeart/2005/8/layout/hList1"/>
    <dgm:cxn modelId="{B9683D9E-E312-4A8E-BB1C-C39511EE5C0A}" type="presParOf" srcId="{BC33C425-EA4C-45C5-97AD-96340BAFF298}" destId="{15055E93-DF53-4CB3-8204-E09B55E4E422}" srcOrd="3" destOrd="0" presId="urn:microsoft.com/office/officeart/2005/8/layout/hList1"/>
    <dgm:cxn modelId="{BE751932-11E3-4D69-BA7A-999094111FA9}" type="presParOf" srcId="{BC33C425-EA4C-45C5-97AD-96340BAFF298}" destId="{145AA9EA-90C7-4233-9E2D-33660CCF0085}" srcOrd="4" destOrd="0" presId="urn:microsoft.com/office/officeart/2005/8/layout/hList1"/>
    <dgm:cxn modelId="{C6871F77-EED2-4214-80EE-4084FC44BFC7}" type="presParOf" srcId="{145AA9EA-90C7-4233-9E2D-33660CCF0085}" destId="{95CA3B3F-6B89-49C3-B687-B323640F8715}" srcOrd="0" destOrd="0" presId="urn:microsoft.com/office/officeart/2005/8/layout/hList1"/>
    <dgm:cxn modelId="{33868054-5A99-4CF4-B7FC-3CFD79FF9378}" type="presParOf" srcId="{145AA9EA-90C7-4233-9E2D-33660CCF0085}" destId="{4F826BEA-4D5A-4407-AE5C-894A26555B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3B02F-AC20-4651-BCED-1DAA80A1325A}">
      <dsp:nvSpPr>
        <dsp:cNvPr id="0" name=""/>
        <dsp:cNvSpPr/>
      </dsp:nvSpPr>
      <dsp:spPr>
        <a:xfrm>
          <a:off x="2571" y="112817"/>
          <a:ext cx="2507456" cy="65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Mussel</a:t>
          </a:r>
          <a:r>
            <a:rPr lang="de-DE" sz="1800" kern="1200" dirty="0"/>
            <a:t> </a:t>
          </a:r>
          <a:r>
            <a:rPr lang="de-DE" sz="1800" kern="1200" dirty="0" err="1"/>
            <a:t>farmers</a:t>
          </a:r>
          <a:endParaRPr lang="de-DE" sz="1800" kern="1200" dirty="0"/>
        </a:p>
      </dsp:txBody>
      <dsp:txXfrm>
        <a:off x="2571" y="112817"/>
        <a:ext cx="2507456" cy="654688"/>
      </dsp:txXfrm>
    </dsp:sp>
    <dsp:sp modelId="{3E63407B-EED1-448D-97DE-FE655AEC557C}">
      <dsp:nvSpPr>
        <dsp:cNvPr id="0" name=""/>
        <dsp:cNvSpPr/>
      </dsp:nvSpPr>
      <dsp:spPr>
        <a:xfrm>
          <a:off x="2571" y="767506"/>
          <a:ext cx="2507456" cy="2648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 err="1"/>
            <a:t>Sufficient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On-</a:t>
          </a:r>
          <a:r>
            <a:rPr lang="de-DE" sz="1800" kern="1200" dirty="0" err="1"/>
            <a:t>going</a:t>
          </a:r>
          <a:r>
            <a:rPr lang="de-DE" sz="1800" kern="1200" dirty="0"/>
            <a:t> / </a:t>
          </a:r>
          <a:r>
            <a:rPr lang="de-DE" sz="1800" kern="1200" dirty="0" err="1"/>
            <a:t>certain</a:t>
          </a:r>
          <a:r>
            <a:rPr lang="de-DE" sz="1800" kern="1200" dirty="0"/>
            <a:t> </a:t>
          </a:r>
          <a:r>
            <a:rPr lang="de-DE" sz="1800" kern="1200" dirty="0" err="1"/>
            <a:t>security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Fair and comparable to other funding programmes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 err="1"/>
            <a:t>Available</a:t>
          </a:r>
          <a:r>
            <a:rPr lang="de-DE" sz="1800" kern="1200" dirty="0"/>
            <a:t> </a:t>
          </a:r>
          <a:r>
            <a:rPr lang="de-DE" sz="1800" kern="1200" dirty="0" err="1"/>
            <a:t>as</a:t>
          </a:r>
          <a:r>
            <a:rPr lang="de-DE" sz="1800" kern="1200" dirty="0"/>
            <a:t> </a:t>
          </a:r>
          <a:r>
            <a:rPr lang="de-DE" sz="1800" kern="1200" dirty="0" err="1"/>
            <a:t>soon</a:t>
          </a:r>
          <a:r>
            <a:rPr lang="de-DE" sz="1800" kern="1200" dirty="0"/>
            <a:t> </a:t>
          </a:r>
          <a:r>
            <a:rPr lang="de-DE" sz="1800" kern="1200" dirty="0" err="1"/>
            <a:t>as</a:t>
          </a:r>
          <a:r>
            <a:rPr lang="de-DE" sz="1800" kern="1200" dirty="0"/>
            <a:t> </a:t>
          </a:r>
          <a:r>
            <a:rPr lang="de-DE" sz="1800" kern="1200" dirty="0" err="1"/>
            <a:t>possible</a:t>
          </a:r>
          <a:endParaRPr lang="de-DE" sz="1800" kern="1200" dirty="0"/>
        </a:p>
      </dsp:txBody>
      <dsp:txXfrm>
        <a:off x="2571" y="767506"/>
        <a:ext cx="2507456" cy="2648067"/>
      </dsp:txXfrm>
    </dsp:sp>
    <dsp:sp modelId="{6AEEA793-A5AF-4536-95EA-B5D5AFD3A8C0}">
      <dsp:nvSpPr>
        <dsp:cNvPr id="0" name=""/>
        <dsp:cNvSpPr/>
      </dsp:nvSpPr>
      <dsp:spPr>
        <a:xfrm>
          <a:off x="2861071" y="112817"/>
          <a:ext cx="2507456" cy="65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Environmental </a:t>
          </a:r>
          <a:r>
            <a:rPr lang="de-DE" sz="1800" kern="1200" dirty="0" err="1"/>
            <a:t>conservationists</a:t>
          </a:r>
          <a:endParaRPr lang="de-DE" sz="1800" kern="1200" dirty="0"/>
        </a:p>
      </dsp:txBody>
      <dsp:txXfrm>
        <a:off x="2861071" y="112817"/>
        <a:ext cx="2507456" cy="654688"/>
      </dsp:txXfrm>
    </dsp:sp>
    <dsp:sp modelId="{5C04D9C9-545C-449C-AA36-05A870FA6487}">
      <dsp:nvSpPr>
        <dsp:cNvPr id="0" name=""/>
        <dsp:cNvSpPr/>
      </dsp:nvSpPr>
      <dsp:spPr>
        <a:xfrm>
          <a:off x="2854828" y="788135"/>
          <a:ext cx="2507456" cy="2648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Effective nutrient removal where desired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Without negative impacts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Not weakening any other efforts to reach GES and other targets (e.g. nutrient inflow)</a:t>
          </a:r>
        </a:p>
      </dsp:txBody>
      <dsp:txXfrm>
        <a:off x="2854828" y="788135"/>
        <a:ext cx="2507456" cy="2648067"/>
      </dsp:txXfrm>
    </dsp:sp>
    <dsp:sp modelId="{95CA3B3F-6B89-49C3-B687-B323640F8715}">
      <dsp:nvSpPr>
        <dsp:cNvPr id="0" name=""/>
        <dsp:cNvSpPr/>
      </dsp:nvSpPr>
      <dsp:spPr>
        <a:xfrm>
          <a:off x="5719571" y="112817"/>
          <a:ext cx="2507456" cy="65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Policy-Makers</a:t>
          </a:r>
          <a:endParaRPr lang="de-DE" sz="1800" kern="1200" dirty="0"/>
        </a:p>
      </dsp:txBody>
      <dsp:txXfrm>
        <a:off x="5719571" y="112817"/>
        <a:ext cx="2507456" cy="654688"/>
      </dsp:txXfrm>
    </dsp:sp>
    <dsp:sp modelId="{4F826BEA-4D5A-4407-AE5C-894A26555B54}">
      <dsp:nvSpPr>
        <dsp:cNvPr id="0" name=""/>
        <dsp:cNvSpPr/>
      </dsp:nvSpPr>
      <dsp:spPr>
        <a:xfrm>
          <a:off x="5719571" y="767506"/>
          <a:ext cx="2507456" cy="2648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Legal justification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Cost-effective measure or cost-effective mix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Feasible implementation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Addressing uncertainties</a:t>
          </a:r>
        </a:p>
      </dsp:txBody>
      <dsp:txXfrm>
        <a:off x="5719571" y="767506"/>
        <a:ext cx="2507456" cy="264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7464-C92B-4398-B4E9-1524EB6B64D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9FE3-E0C5-46B8-9EC8-260A418A89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9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1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8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Danish study made in 2014</a:t>
            </a:r>
          </a:p>
          <a:p>
            <a:r>
              <a:rPr lang="en-GB" dirty="0"/>
              <a:t>Doesn’t take into account that in some areas (like Kalmar municipality) many of the land-based measures are not possible due to lack of land – price goes up even more </a:t>
            </a:r>
          </a:p>
          <a:p>
            <a:r>
              <a:rPr lang="en-GB"/>
              <a:t>Crucial for a scheme to be accepted by politicians / policy makers if public money were to pay for 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22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Danish study made in 2014</a:t>
            </a:r>
          </a:p>
          <a:p>
            <a:r>
              <a:rPr lang="en-GB" dirty="0"/>
              <a:t>Doesn’t take into account that in some areas (like Kalmar municipality) many of the land-based measures are not possible due to lack of land – price goes up even more </a:t>
            </a:r>
          </a:p>
          <a:p>
            <a:r>
              <a:rPr lang="en-GB"/>
              <a:t>Crucial for a scheme to be accepted by politicians / policy makers if public money were to pay for 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00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68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talking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en-AU" noProof="0" dirty="0"/>
              <a:t>classifying the schemes we are describing</a:t>
            </a:r>
          </a:p>
          <a:p>
            <a:br>
              <a:rPr lang="de-DE" dirty="0"/>
            </a:br>
            <a:r>
              <a:rPr lang="de-DE" dirty="0"/>
              <a:t>-&gt; Problems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countless</a:t>
            </a:r>
            <a:r>
              <a:rPr lang="de-DE" dirty="0"/>
              <a:t> </a:t>
            </a:r>
            <a:r>
              <a:rPr lang="de-DE" dirty="0" err="1"/>
              <a:t>definitions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,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private </a:t>
            </a:r>
            <a:r>
              <a:rPr lang="de-DE" dirty="0" err="1"/>
              <a:t>schemes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„</a:t>
            </a:r>
            <a:r>
              <a:rPr lang="de-DE" dirty="0" err="1"/>
              <a:t>Payments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 Services (PES)“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 Payment </a:t>
            </a:r>
            <a:r>
              <a:rPr lang="de-DE" dirty="0" err="1"/>
              <a:t>for</a:t>
            </a:r>
            <a:r>
              <a:rPr lang="de-DE" dirty="0"/>
              <a:t> Environmental Services (PES) </a:t>
            </a:r>
            <a:r>
              <a:rPr lang="de-DE" dirty="0" err="1"/>
              <a:t>scheme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</a:t>
            </a:r>
          </a:p>
          <a:p>
            <a:pPr marL="228600" indent="-228600">
              <a:buAutoNum type="arabicPeriod"/>
            </a:pPr>
            <a:r>
              <a:rPr lang="de-DE" dirty="0"/>
              <a:t>A </a:t>
            </a:r>
            <a:r>
              <a:rPr lang="de-DE" dirty="0" err="1"/>
              <a:t>voluntary</a:t>
            </a:r>
            <a:r>
              <a:rPr lang="de-DE" dirty="0"/>
              <a:t> </a:t>
            </a:r>
            <a:r>
              <a:rPr lang="de-DE" dirty="0" err="1"/>
              <a:t>transaction</a:t>
            </a:r>
            <a:r>
              <a:rPr lang="de-DE" dirty="0"/>
              <a:t> </a:t>
            </a:r>
            <a:r>
              <a:rPr lang="de-DE" dirty="0" err="1"/>
              <a:t>where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/>
              <a:t>a well-</a:t>
            </a:r>
            <a:r>
              <a:rPr lang="de-DE" dirty="0" err="1"/>
              <a:t>defined</a:t>
            </a:r>
            <a:r>
              <a:rPr lang="de-DE" dirty="0"/>
              <a:t> ES (</a:t>
            </a:r>
            <a:r>
              <a:rPr lang="de-DE" dirty="0" err="1"/>
              <a:t>or</a:t>
            </a:r>
            <a:r>
              <a:rPr lang="de-DE" dirty="0"/>
              <a:t> a land-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secure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)</a:t>
            </a:r>
          </a:p>
          <a:p>
            <a:pPr marL="228600" indent="-228600">
              <a:buAutoNum type="arabicPeriod"/>
            </a:pP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‘</a:t>
            </a:r>
            <a:r>
              <a:rPr lang="de-DE" dirty="0" err="1"/>
              <a:t>bought</a:t>
            </a:r>
            <a:r>
              <a:rPr lang="de-DE" dirty="0"/>
              <a:t>’ </a:t>
            </a:r>
            <a:r>
              <a:rPr lang="de-DE" dirty="0" err="1"/>
              <a:t>by</a:t>
            </a:r>
            <a:r>
              <a:rPr lang="de-DE" dirty="0"/>
              <a:t> a (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) ES </a:t>
            </a:r>
            <a:r>
              <a:rPr lang="de-DE" dirty="0" err="1"/>
              <a:t>buyer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dirty="0" err="1"/>
              <a:t>from</a:t>
            </a:r>
            <a:r>
              <a:rPr lang="de-DE" dirty="0"/>
              <a:t> a (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) ES </a:t>
            </a:r>
            <a:r>
              <a:rPr lang="de-DE" dirty="0" err="1"/>
              <a:t>provider</a:t>
            </a:r>
            <a:endParaRPr lang="de-DE" dirty="0"/>
          </a:p>
          <a:p>
            <a:pPr marL="228600" indent="-228600">
              <a:buAutoNum type="arabicPeriod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ES </a:t>
            </a:r>
            <a:r>
              <a:rPr lang="de-DE" dirty="0" err="1"/>
              <a:t>provider</a:t>
            </a:r>
            <a:r>
              <a:rPr lang="de-DE" dirty="0"/>
              <a:t> </a:t>
            </a:r>
            <a:r>
              <a:rPr lang="de-DE" dirty="0" err="1"/>
              <a:t>secures</a:t>
            </a:r>
            <a:r>
              <a:rPr lang="de-DE" dirty="0"/>
              <a:t> ES </a:t>
            </a:r>
            <a:r>
              <a:rPr lang="de-DE" dirty="0" err="1"/>
              <a:t>provision</a:t>
            </a:r>
            <a:endParaRPr lang="de-DE" dirty="0"/>
          </a:p>
          <a:p>
            <a:endParaRPr lang="en-GB" dirty="0"/>
          </a:p>
          <a:p>
            <a:r>
              <a:rPr lang="en-GB" dirty="0"/>
              <a:t>Outcome meaning – there has to be a proven reduction of eutrophication – either through clearer water or you have a set nutrient uptake per kilo harvested mussels. The compensation is however, not for the activity of mussel farming. </a:t>
            </a:r>
          </a:p>
          <a:p>
            <a:endParaRPr lang="en-GB" dirty="0"/>
          </a:p>
          <a:p>
            <a:r>
              <a:rPr lang="en-GB" b="1" dirty="0"/>
              <a:t>Payment for mussel farming fulfils the criteria!! </a:t>
            </a:r>
          </a:p>
          <a:p>
            <a:r>
              <a:rPr lang="en-GB" b="1" dirty="0"/>
              <a:t>The only thing is whether it will be a completely voluntary transaction in benefactor pays schemes – will see later in the recommendations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88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68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87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6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90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Mussels provide many ecosystem services – the 4 main being….</a:t>
            </a:r>
          </a:p>
          <a:p>
            <a:endParaRPr lang="en-GB" dirty="0"/>
          </a:p>
          <a:p>
            <a:r>
              <a:rPr lang="en-GB" dirty="0"/>
              <a:t>Increase water quality – scientifically proven to increase water transparency, thereby increase biodiversity on the seabed. Feeds on </a:t>
            </a:r>
            <a:r>
              <a:rPr lang="en-GB" dirty="0" err="1"/>
              <a:t>photoplankton</a:t>
            </a:r>
            <a:r>
              <a:rPr lang="en-GB" dirty="0"/>
              <a:t> and so reduces P / N content in the water body locally.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6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54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3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50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28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22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92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03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Public intervention makes it easier to organise such a scheme with payments, certification and monitoring.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0AFDE-085F-044C-A964-7D00836765B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8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Such as the </a:t>
            </a:r>
            <a:r>
              <a:rPr lang="en-GB" dirty="0" err="1"/>
              <a:t>nutribute</a:t>
            </a:r>
            <a:r>
              <a:rPr lang="en-GB" dirty="0"/>
              <a:t> platform….</a:t>
            </a:r>
          </a:p>
          <a:p>
            <a:endParaRPr lang="en-GB" dirty="0"/>
          </a:p>
          <a:p>
            <a:r>
              <a:rPr lang="en-GB" dirty="0"/>
              <a:t>In Sweden there is a lot of funding on national level – get in contact with local public authority or </a:t>
            </a:r>
            <a:r>
              <a:rPr lang="en-GB" dirty="0" err="1"/>
              <a:t>HaV</a:t>
            </a:r>
            <a:r>
              <a:rPr lang="en-GB" dirty="0"/>
              <a:t> to find out more </a:t>
            </a:r>
          </a:p>
          <a:p>
            <a:endParaRPr lang="en-GB" dirty="0"/>
          </a:p>
          <a:p>
            <a:r>
              <a:rPr lang="en-GB" dirty="0"/>
              <a:t>Cooperatives might have a negative connotation in former soviet states, but forming a network that could serve as an advisory service, to bring in new young entrepreneurs and act as a united voice isn’t necessarily a bad idea.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49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00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Mussels provide many ecosystem services – the 4 main being….</a:t>
            </a:r>
          </a:p>
          <a:p>
            <a:endParaRPr lang="en-GB" dirty="0"/>
          </a:p>
          <a:p>
            <a:r>
              <a:rPr lang="en-GB" dirty="0"/>
              <a:t>Increase water quality – scientifically proven to increase water transparency, thereby increase biodiversity on the seabed. Feeds on phytoplankton, </a:t>
            </a:r>
            <a:r>
              <a:rPr lang="en-GB" dirty="0" err="1"/>
              <a:t>zoopolankton</a:t>
            </a:r>
            <a:r>
              <a:rPr lang="en-GB" dirty="0"/>
              <a:t> and bacteria and so reduces P / N content in the water body locally.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8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Mussels provide many ecosystem services – the 4 main being….</a:t>
            </a:r>
          </a:p>
          <a:p>
            <a:endParaRPr lang="en-GB" dirty="0"/>
          </a:p>
          <a:p>
            <a:r>
              <a:rPr lang="en-GB" dirty="0"/>
              <a:t>Increase water quality – scientifically proven to increase water transparency, thereby increase biodiversity on the seabed. Feeds on </a:t>
            </a:r>
            <a:r>
              <a:rPr lang="en-GB" dirty="0" err="1"/>
              <a:t>photoplankton</a:t>
            </a:r>
            <a:r>
              <a:rPr lang="en-GB" dirty="0"/>
              <a:t> and so reduces P / N content in the water body locally.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5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Mussels provide many ecosystem services – the 4 main being….</a:t>
            </a:r>
          </a:p>
          <a:p>
            <a:endParaRPr lang="en-GB" dirty="0"/>
          </a:p>
          <a:p>
            <a:r>
              <a:rPr lang="en-GB" dirty="0"/>
              <a:t>Increase water quality – scientifically proven to increase water transparency, thereby increase biodiversity on the seabed. Feeds on </a:t>
            </a:r>
            <a:r>
              <a:rPr lang="en-GB" dirty="0" err="1"/>
              <a:t>photoplankton</a:t>
            </a:r>
            <a:r>
              <a:rPr lang="en-GB" dirty="0"/>
              <a:t> and so reduces P / N content in the water body locally.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2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Compensation study  - 3 chapters, aim to give recommendations to first and foremost policymakers on local, regional and national level, extending into EU-level. </a:t>
            </a:r>
          </a:p>
          <a:p>
            <a:endParaRPr lang="en-GB" dirty="0"/>
          </a:p>
          <a:p>
            <a:r>
              <a:rPr lang="en-GB" dirty="0"/>
              <a:t>What payment schemes secures long-term funding with minimal bureaucracy but also minimises risk for free-riding. </a:t>
            </a:r>
          </a:p>
          <a:p>
            <a:endParaRPr lang="en-GB" dirty="0"/>
          </a:p>
          <a:p>
            <a:r>
              <a:rPr lang="en-GB" dirty="0"/>
              <a:t>Today (very) quickly going to look at what are the possibilities to get a paid for the ecosystem services mussel farming will provide.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1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(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makers</a:t>
            </a:r>
            <a:r>
              <a:rPr lang="de-DE" dirty="0"/>
              <a:t>)…legal </a:t>
            </a:r>
            <a:r>
              <a:rPr lang="de-DE" dirty="0" err="1"/>
              <a:t>frameworks</a:t>
            </a:r>
            <a:endParaRPr lang="de-DE" dirty="0"/>
          </a:p>
          <a:p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– </a:t>
            </a:r>
            <a:r>
              <a:rPr lang="de-DE" dirty="0" err="1"/>
              <a:t>illustrates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diffcult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scheme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covers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requirement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Legal </a:t>
            </a:r>
            <a:r>
              <a:rPr lang="de-DE" dirty="0" err="1"/>
              <a:t>justification</a:t>
            </a:r>
            <a:r>
              <a:rPr lang="de-DE" dirty="0"/>
              <a:t> – in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MFSD / WFD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5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5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89FE3-E0C5-46B8-9EC8-260A418A89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1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9446"/>
            <a:ext cx="9144000" cy="6718554"/>
            <a:chOff x="0" y="139446"/>
            <a:chExt cx="9144000" cy="6718554"/>
          </a:xfrm>
        </p:grpSpPr>
        <p:sp>
          <p:nvSpPr>
            <p:cNvPr id="8" name="Rechteck 12"/>
            <p:cNvSpPr/>
            <p:nvPr userDrawn="1"/>
          </p:nvSpPr>
          <p:spPr>
            <a:xfrm>
              <a:off x="0" y="1835150"/>
              <a:ext cx="9144000" cy="5022850"/>
            </a:xfrm>
            <a:prstGeom prst="rect">
              <a:avLst/>
            </a:prstGeom>
            <a:solidFill>
              <a:srgbClr val="458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446"/>
              <a:ext cx="9144000" cy="219760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  <p:pic>
        <p:nvPicPr>
          <p:cNvPr id="1026" name="Picture 2" descr="G:\Ledningsstaben\RU\Samhällsbyggnad\Landsbygd och skärgård\Baltic Blue Growth\Communication\Logos\Baltic_Blue_Growth-logo\New\bb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" y="404664"/>
            <a:ext cx="6488608" cy="1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Ledningsstaben\RU\Samhällsbyggnad\Landsbygd och skärgård\Baltic Blue Growth\Communication\Logos\EUSBSR flagship label\EUSBSR flagship label cmy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05" y="359180"/>
            <a:ext cx="1268040" cy="1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2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5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0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bg>
      <p:bgPr>
        <a:solidFill>
          <a:srgbClr val="092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2123728" y="2276872"/>
            <a:ext cx="92968" cy="92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8" name="Gruppierung 17"/>
          <p:cNvGrpSpPr/>
          <p:nvPr userDrawn="1"/>
        </p:nvGrpSpPr>
        <p:grpSpPr>
          <a:xfrm>
            <a:off x="2051720" y="2276872"/>
            <a:ext cx="5040560" cy="5040560"/>
            <a:chOff x="2051720" y="2276872"/>
            <a:chExt cx="5040560" cy="5040560"/>
          </a:xfrm>
        </p:grpSpPr>
        <p:sp>
          <p:nvSpPr>
            <p:cNvPr id="7" name="Oval 6"/>
            <p:cNvSpPr/>
            <p:nvPr userDrawn="1"/>
          </p:nvSpPr>
          <p:spPr bwMode="auto">
            <a:xfrm>
              <a:off x="2051720" y="2276872"/>
              <a:ext cx="5040560" cy="504056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rgbClr val="092735"/>
                </a:gs>
                <a:gs pos="1000">
                  <a:srgbClr val="529EAB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Oval 23"/>
            <p:cNvSpPr/>
            <p:nvPr userDrawn="1"/>
          </p:nvSpPr>
          <p:spPr bwMode="auto">
            <a:xfrm>
              <a:off x="3523692" y="3820852"/>
              <a:ext cx="2024608" cy="20246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7000">
                  <a:srgbClr val="529EAB">
                    <a:alpha val="0"/>
                  </a:srgbClr>
                </a:gs>
                <a:gs pos="1000">
                  <a:srgbClr val="529EAB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7" name="Bild 26" descr="Submariner_2014_Logo_CMYK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784" y="3861048"/>
              <a:ext cx="4129432" cy="1991962"/>
            </a:xfrm>
            <a:prstGeom prst="rect">
              <a:avLst/>
            </a:prstGeom>
          </p:spPr>
        </p:pic>
      </p:grpSp>
      <p:sp>
        <p:nvSpPr>
          <p:cNvPr id="7199" name="Oval 31"/>
          <p:cNvSpPr>
            <a:spLocks noChangeArrowheads="1"/>
          </p:cNvSpPr>
          <p:nvPr userDrawn="1"/>
        </p:nvSpPr>
        <p:spPr bwMode="auto">
          <a:xfrm>
            <a:off x="3491880" y="3501008"/>
            <a:ext cx="251048" cy="25104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Oval 31"/>
          <p:cNvSpPr>
            <a:spLocks noChangeArrowheads="1"/>
          </p:cNvSpPr>
          <p:nvPr userDrawn="1"/>
        </p:nvSpPr>
        <p:spPr bwMode="auto">
          <a:xfrm>
            <a:off x="3644280" y="3789040"/>
            <a:ext cx="115416" cy="115416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195" name="Oval 27"/>
          <p:cNvSpPr>
            <a:spLocks noChangeArrowheads="1"/>
          </p:cNvSpPr>
          <p:nvPr userDrawn="1"/>
        </p:nvSpPr>
        <p:spPr bwMode="auto">
          <a:xfrm>
            <a:off x="2267744" y="2348880"/>
            <a:ext cx="177552" cy="177552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197" name="Oval 29"/>
          <p:cNvSpPr>
            <a:spLocks noChangeArrowheads="1"/>
          </p:cNvSpPr>
          <p:nvPr userDrawn="1"/>
        </p:nvSpPr>
        <p:spPr bwMode="auto">
          <a:xfrm flipH="1">
            <a:off x="3347864" y="2996952"/>
            <a:ext cx="144016" cy="144016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 userDrawn="1"/>
        </p:nvSpPr>
        <p:spPr bwMode="auto">
          <a:xfrm>
            <a:off x="3131840" y="3068960"/>
            <a:ext cx="144016" cy="144016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 userDrawn="1"/>
        </p:nvSpPr>
        <p:spPr bwMode="auto">
          <a:xfrm flipH="1">
            <a:off x="3059832" y="2852936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4" name="Oval 26"/>
          <p:cNvSpPr>
            <a:spLocks noChangeArrowheads="1"/>
          </p:cNvSpPr>
          <p:nvPr userDrawn="1"/>
        </p:nvSpPr>
        <p:spPr bwMode="auto">
          <a:xfrm flipH="1">
            <a:off x="2195736" y="2132856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6" name="Oval 29"/>
          <p:cNvSpPr>
            <a:spLocks noChangeArrowheads="1"/>
          </p:cNvSpPr>
          <p:nvPr userDrawn="1"/>
        </p:nvSpPr>
        <p:spPr bwMode="auto">
          <a:xfrm flipH="1">
            <a:off x="2123728" y="1412776"/>
            <a:ext cx="144016" cy="144016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 userDrawn="1"/>
        </p:nvSpPr>
        <p:spPr bwMode="auto">
          <a:xfrm flipH="1">
            <a:off x="1835696" y="1268760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8" name="Oval 29"/>
          <p:cNvSpPr>
            <a:spLocks noChangeArrowheads="1"/>
          </p:cNvSpPr>
          <p:nvPr userDrawn="1"/>
        </p:nvSpPr>
        <p:spPr bwMode="auto">
          <a:xfrm flipH="1">
            <a:off x="1979712" y="1268760"/>
            <a:ext cx="144016" cy="144016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9" name="Oval 26"/>
          <p:cNvSpPr>
            <a:spLocks noChangeArrowheads="1"/>
          </p:cNvSpPr>
          <p:nvPr userDrawn="1"/>
        </p:nvSpPr>
        <p:spPr bwMode="auto">
          <a:xfrm flipH="1">
            <a:off x="1905744" y="1124744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0" name="Oval 26"/>
          <p:cNvSpPr>
            <a:spLocks noChangeArrowheads="1"/>
          </p:cNvSpPr>
          <p:nvPr userDrawn="1"/>
        </p:nvSpPr>
        <p:spPr bwMode="auto">
          <a:xfrm flipH="1">
            <a:off x="1403648" y="260648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1" name="Oval 29"/>
          <p:cNvSpPr>
            <a:spLocks noChangeArrowheads="1"/>
          </p:cNvSpPr>
          <p:nvPr userDrawn="1"/>
        </p:nvSpPr>
        <p:spPr bwMode="auto">
          <a:xfrm flipH="1">
            <a:off x="1547664" y="260648"/>
            <a:ext cx="144016" cy="144016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2" name="Oval 26"/>
          <p:cNvSpPr>
            <a:spLocks noChangeArrowheads="1"/>
          </p:cNvSpPr>
          <p:nvPr userDrawn="1"/>
        </p:nvSpPr>
        <p:spPr bwMode="auto">
          <a:xfrm flipH="1">
            <a:off x="1473696" y="116632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 userDrawn="1"/>
        </p:nvSpPr>
        <p:spPr bwMode="auto">
          <a:xfrm flipH="1">
            <a:off x="2985864" y="3140968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 userDrawn="1"/>
        </p:nvSpPr>
        <p:spPr bwMode="auto">
          <a:xfrm>
            <a:off x="2701752" y="2924944"/>
            <a:ext cx="144016" cy="144016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8" name="Oval 26"/>
          <p:cNvSpPr>
            <a:spLocks noChangeArrowheads="1"/>
          </p:cNvSpPr>
          <p:nvPr userDrawn="1"/>
        </p:nvSpPr>
        <p:spPr bwMode="auto">
          <a:xfrm flipH="1">
            <a:off x="2555776" y="2996952"/>
            <a:ext cx="73968" cy="73968"/>
          </a:xfrm>
          <a:prstGeom prst="ellipse">
            <a:avLst/>
          </a:prstGeom>
          <a:noFill/>
          <a:ln w="6350" cmpd="sng">
            <a:solidFill>
              <a:srgbClr val="B5DB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582688"/>
            <a:ext cx="4419600" cy="8382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Times" charset="0"/>
              <a:buNone/>
              <a:defRPr i="1">
                <a:solidFill>
                  <a:srgbClr val="529EAB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55" name="Titel 14"/>
          <p:cNvSpPr>
            <a:spLocks noGrp="1"/>
          </p:cNvSpPr>
          <p:nvPr>
            <p:ph type="title"/>
          </p:nvPr>
        </p:nvSpPr>
        <p:spPr>
          <a:xfrm>
            <a:off x="1043608" y="304800"/>
            <a:ext cx="7056784" cy="990600"/>
          </a:xfrm>
        </p:spPr>
        <p:txBody>
          <a:bodyPr/>
          <a:lstStyle>
            <a:lvl1pPr algn="ctr">
              <a:defRPr i="1">
                <a:solidFill>
                  <a:srgbClr val="529EAB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91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Rostock 19/03/2019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ES Payment Study – Angela Schultz-</a:t>
            </a:r>
            <a:r>
              <a:rPr lang="en-GB" dirty="0" err="1"/>
              <a:t>Zehden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B9F9C-EF91-1947-B784-0665E16B1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4638"/>
            <a:ext cx="1469901" cy="460915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7BDD5E73-B8E8-CE40-A656-2FF010AFF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18" y="5976653"/>
            <a:ext cx="1383241" cy="7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3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6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6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78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0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de-DE"/>
              <a:t>Rostock 19/03/2019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sv-SE"/>
              <a:t>ES Payment Study – Angela Schultz-Zehden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89A7B9B-C3FB-4683-84FA-D5550C85632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7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3668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turn Ecosystem payments </a:t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Baltic MUSSELS FARMS </a:t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a REALITY?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7112"/>
            <a:ext cx="6838528" cy="1911300"/>
          </a:xfrm>
        </p:spPr>
        <p:txBody>
          <a:bodyPr>
            <a:normAutofit/>
          </a:bodyPr>
          <a:lstStyle/>
          <a:p>
            <a:r>
              <a:rPr lang="en-GB" sz="2400" dirty="0"/>
              <a:t>Angela Schultz-</a:t>
            </a:r>
            <a:r>
              <a:rPr lang="en-GB" sz="2400" dirty="0" err="1"/>
              <a:t>Zehden</a:t>
            </a:r>
            <a:r>
              <a:rPr lang="en-GB" sz="2400" dirty="0"/>
              <a:t>, </a:t>
            </a:r>
          </a:p>
          <a:p>
            <a:r>
              <a:rPr lang="en-GB" sz="2400" dirty="0"/>
              <a:t>SUBMARINER Network for Blue Growth</a:t>
            </a:r>
          </a:p>
          <a:p>
            <a:r>
              <a:rPr lang="en-GB" sz="1600" dirty="0"/>
              <a:t>Malmö, 24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0126A4-86D6-DA49-BEAA-10AB8C29F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28" y="5723731"/>
            <a:ext cx="1981200" cy="10668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9B42E5-D491-D048-AF80-91884AEA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Rostock 19/03/2019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0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13F7-B8AD-944A-BF9C-832F7304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1" y="228471"/>
            <a:ext cx="8229600" cy="707886"/>
          </a:xfrm>
        </p:spPr>
        <p:txBody>
          <a:bodyPr/>
          <a:lstStyle/>
          <a:p>
            <a:r>
              <a:rPr lang="en-GB" dirty="0"/>
              <a:t>Cost for mussel farming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188711-BB0F-3D47-B926-E4914DE95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992543"/>
              </p:ext>
            </p:extLst>
          </p:nvPr>
        </p:nvGraphicFramePr>
        <p:xfrm>
          <a:off x="709546" y="1340768"/>
          <a:ext cx="7724908" cy="39040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70234">
                  <a:extLst>
                    <a:ext uri="{9D8B030D-6E8A-4147-A177-3AD203B41FA5}">
                      <a16:colId xmlns:a16="http://schemas.microsoft.com/office/drawing/2014/main" val="188030019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727140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285060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2851254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959600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1969851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48122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52192984"/>
                    </a:ext>
                  </a:extLst>
                </a:gridCol>
                <a:gridCol w="710058">
                  <a:extLst>
                    <a:ext uri="{9D8B030D-6E8A-4147-A177-3AD203B41FA5}">
                      <a16:colId xmlns:a16="http://schemas.microsoft.com/office/drawing/2014/main" val="690283362"/>
                    </a:ext>
                  </a:extLst>
                </a:gridCol>
              </a:tblGrid>
              <a:tr h="515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Costs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(EUR)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St. Anna (SE)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Byxelkrok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Musholm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(DK)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Kiel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(DE)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Pavilosta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Västervik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Hagby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Åland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(FI)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0766829"/>
                  </a:ext>
                </a:extLst>
              </a:tr>
              <a:tr h="639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Investment &amp;</a:t>
                      </a:r>
                      <a:endParaRPr lang="de-DE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Establishment</a:t>
                      </a:r>
                      <a:endParaRPr lang="de-DE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156,873 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145,638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 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20,000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112,000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37,037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58,536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89,817 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0135871"/>
                  </a:ext>
                </a:extLst>
              </a:tr>
              <a:tr h="421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* per 100 m</a:t>
                      </a:r>
                      <a:endParaRPr lang="de-DE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farm unit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6,536 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12,137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13,403 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6,667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44,800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15,447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12,725 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19,525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7999176"/>
                  </a:ext>
                </a:extLst>
              </a:tr>
              <a:tr h="421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C00000"/>
                          </a:solidFill>
                          <a:effectLst/>
                        </a:rPr>
                        <a:t>Operational </a:t>
                      </a:r>
                      <a:r>
                        <a:rPr lang="de-DE" sz="1200" dirty="0" err="1">
                          <a:solidFill>
                            <a:srgbClr val="C00000"/>
                          </a:solidFill>
                          <a:effectLst/>
                        </a:rPr>
                        <a:t>costs</a:t>
                      </a:r>
                      <a:r>
                        <a:rPr lang="de-DE" sz="1200" dirty="0">
                          <a:solidFill>
                            <a:srgbClr val="C00000"/>
                          </a:solidFill>
                          <a:effectLst/>
                        </a:rPr>
                        <a:t> per </a:t>
                      </a:r>
                      <a:r>
                        <a:rPr lang="de-DE" sz="1200" dirty="0" err="1">
                          <a:solidFill>
                            <a:srgbClr val="C00000"/>
                          </a:solidFill>
                          <a:effectLst/>
                        </a:rPr>
                        <a:t>year</a:t>
                      </a:r>
                      <a:endParaRPr lang="de-DE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7,119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7,441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5,256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8,612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14,467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2603642"/>
                  </a:ext>
                </a:extLst>
              </a:tr>
              <a:tr h="421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* per 100 m </a:t>
                      </a:r>
                      <a:endParaRPr lang="de-DE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farm unit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297 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2,480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 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1,143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1,872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3,145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6762682"/>
                  </a:ext>
                </a:extLst>
              </a:tr>
              <a:tr h="421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solidFill>
                            <a:srgbClr val="C00000"/>
                          </a:solidFill>
                          <a:effectLst/>
                        </a:rPr>
                        <a:t>Harvest</a:t>
                      </a:r>
                      <a:r>
                        <a:rPr lang="de-DE" sz="1100" dirty="0">
                          <a:solidFill>
                            <a:srgbClr val="C00000"/>
                          </a:solidFill>
                          <a:effectLst/>
                        </a:rPr>
                        <a:t> (kg) per </a:t>
                      </a:r>
                      <a:r>
                        <a:rPr lang="de-DE" sz="1100" dirty="0" err="1">
                          <a:solidFill>
                            <a:srgbClr val="C00000"/>
                          </a:solidFill>
                          <a:effectLst/>
                        </a:rPr>
                        <a:t>year</a:t>
                      </a:r>
                      <a:endParaRPr lang="de-DE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39,341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12,500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5,000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5,250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4,635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7,200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9860184"/>
                  </a:ext>
                </a:extLst>
              </a:tr>
              <a:tr h="421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* per 100 m farm unit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1,639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3,125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1,667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 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2,188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>
                          <a:effectLst/>
                        </a:rPr>
                        <a:t>1,008 </a:t>
                      </a:r>
                      <a:endParaRPr lang="en-DE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100" u="none" strike="noStrike" dirty="0">
                          <a:effectLst/>
                        </a:rPr>
                        <a:t>1,565 </a:t>
                      </a:r>
                      <a:endParaRPr lang="en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8411658"/>
                  </a:ext>
                </a:extLst>
              </a:tr>
              <a:tr h="639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Operational cost EUR</a:t>
                      </a:r>
                      <a:endParaRPr lang="de-DE" sz="1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per kg mussel</a:t>
                      </a:r>
                      <a:endParaRPr lang="de-DE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200" u="none" strike="noStrike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de-DE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,18</a:t>
                      </a:r>
                      <a:endParaRPr lang="en-DE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N/A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N/A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200" u="none" strike="noStrike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de-DE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,49</a:t>
                      </a:r>
                      <a:r>
                        <a:rPr lang="en-DE" sz="1200" u="none" strike="noStrike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DE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N/A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200" u="none" strike="noStrike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de-DE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,00</a:t>
                      </a:r>
                      <a:endParaRPr lang="en-DE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1,86</a:t>
                      </a:r>
                      <a:endParaRPr lang="en-DE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1200" u="none" strike="noStrike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de-DE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,39</a:t>
                      </a:r>
                      <a:endParaRPr lang="en-DE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398877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79688-BEBB-0F49-8E55-1E1A8EB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E0B76-226B-6047-9A63-C9535FF3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B96E718-BA1D-4E47-AFA6-9E7300CE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66" y="5614344"/>
            <a:ext cx="8228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has been collected by interview of the farm </a:t>
            </a:r>
            <a:r>
              <a:rPr kumimoji="0" lang="en-US" altLang="de-DE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responsibles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Mats </a:t>
            </a:r>
            <a:r>
              <a:rPr kumimoji="0" lang="en-US" altLang="de-DE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Emilsson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Tim </a:t>
            </a:r>
            <a:r>
              <a:rPr kumimoji="0" lang="en-US" altLang="de-DE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Staufenberger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Susanna </a:t>
            </a:r>
            <a:r>
              <a:rPr kumimoji="0" lang="en-US" altLang="de-DE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Minnhagen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managers of associated farms, Mikael </a:t>
            </a:r>
            <a:r>
              <a:rPr kumimoji="0" lang="en-US" altLang="de-DE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Wennström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kumimoji="0" lang="en-US" altLang="de-DE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Åland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Government and Gun Lindberg from </a:t>
            </a:r>
            <a:r>
              <a:rPr kumimoji="0" lang="en-US" altLang="de-DE" sz="1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Västervik</a:t>
            </a:r>
            <a:r>
              <a:rPr kumimoji="0" lang="en-US" altLang="de-D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municipality. </a:t>
            </a:r>
            <a:endParaRPr kumimoji="0" lang="en-US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AA279F-C747-8545-BFF7-F8726AB6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71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6AC3-4CC4-BF44-A520-809550D7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en-GB" sz="3400" dirty="0"/>
              <a:t>Comparative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267D8-24BD-B34B-A7F4-82DAEE81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Baltic Blue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20511-7C47-404F-BA71-3B005E3D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19" name="Inhaltsplatzhalter 3">
            <a:extLst>
              <a:ext uri="{FF2B5EF4-FFF2-40B4-BE49-F238E27FC236}">
                <a16:creationId xmlns:a16="http://schemas.microsoft.com/office/drawing/2014/main" id="{B47B2118-53C1-D24F-8E03-C6B87D4E8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152565"/>
              </p:ext>
            </p:extLst>
          </p:nvPr>
        </p:nvGraphicFramePr>
        <p:xfrm>
          <a:off x="1115616" y="1368631"/>
          <a:ext cx="637128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442443258"/>
                    </a:ext>
                  </a:extLst>
                </a:gridCol>
                <a:gridCol w="2914898">
                  <a:extLst>
                    <a:ext uri="{9D8B030D-6E8A-4147-A177-3AD203B41FA5}">
                      <a16:colId xmlns:a16="http://schemas.microsoft.com/office/drawing/2014/main" val="3445999267"/>
                    </a:ext>
                  </a:extLst>
                </a:gridCol>
              </a:tblGrid>
              <a:tr h="373693">
                <a:tc>
                  <a:txBody>
                    <a:bodyPr/>
                    <a:lstStyle/>
                    <a:p>
                      <a:r>
                        <a:rPr lang="en-GB" sz="20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Cost (€/kg reduced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660077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 Crops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0,3 - 41,6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32016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Intercrops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 – 13,7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4585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fertilization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 – 27,1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5714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Buffer zones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 – 34,9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94726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aside farmland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– 69,7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64757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Mussels</a:t>
                      </a:r>
                      <a:r>
                        <a:rPr lang="de-DE" sz="2000" b="1" dirty="0">
                          <a:effectLst/>
                        </a:rPr>
                        <a:t>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 - 42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09612"/>
                  </a:ext>
                </a:extLst>
              </a:tr>
            </a:tbl>
          </a:graphicData>
        </a:graphic>
      </p:graphicFrame>
      <p:sp>
        <p:nvSpPr>
          <p:cNvPr id="20" name="Textfeld 4">
            <a:extLst>
              <a:ext uri="{FF2B5EF4-FFF2-40B4-BE49-F238E27FC236}">
                <a16:creationId xmlns:a16="http://schemas.microsoft.com/office/drawing/2014/main" id="{4AF8CFCD-2D34-AB44-B626-3A0FAFC99810}"/>
              </a:ext>
            </a:extLst>
          </p:cNvPr>
          <p:cNvSpPr txBox="1"/>
          <p:nvPr/>
        </p:nvSpPr>
        <p:spPr>
          <a:xfrm>
            <a:off x="529208" y="4360163"/>
            <a:ext cx="77283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For policymakers / politicians to accept mussel farming important that mussel-farming has a place in a “cost-effective” mix of measures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Although costs vary significantly across the Baltic Sea (both sea and land-based), mussels are in the mid-range of measures 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F1552B5-B3CF-1A42-BB78-0CAE0B2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0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6AC3-4CC4-BF44-A520-809550D7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en-GB" sz="3400" dirty="0"/>
              <a:t>Other sea-based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267D8-24BD-B34B-A7F4-82DAEE81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Baltic Blue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20511-7C47-404F-BA71-3B005E3D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12</a:t>
            </a:fld>
            <a:endParaRPr lang="en-GB"/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4AF8CFCD-2D34-AB44-B626-3A0FAFC99810}"/>
              </a:ext>
            </a:extLst>
          </p:cNvPr>
          <p:cNvSpPr txBox="1"/>
          <p:nvPr/>
        </p:nvSpPr>
        <p:spPr>
          <a:xfrm>
            <a:off x="707802" y="4571246"/>
            <a:ext cx="7728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In long run possibly other options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/>
              <a:t>All in experimental phase; negative impacts not fully studied yet</a:t>
            </a:r>
          </a:p>
        </p:txBody>
      </p:sp>
      <p:graphicFrame>
        <p:nvGraphicFramePr>
          <p:cNvPr id="10" name="Inhaltsplatzhalter 3">
            <a:extLst>
              <a:ext uri="{FF2B5EF4-FFF2-40B4-BE49-F238E27FC236}">
                <a16:creationId xmlns:a16="http://schemas.microsoft.com/office/drawing/2014/main" id="{6A37D164-8511-E247-88F8-AD855A5928F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37022" y="1375400"/>
          <a:ext cx="759541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130">
                  <a:extLst>
                    <a:ext uri="{9D8B030D-6E8A-4147-A177-3AD203B41FA5}">
                      <a16:colId xmlns:a16="http://schemas.microsoft.com/office/drawing/2014/main" val="144244325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45999267"/>
                    </a:ext>
                  </a:extLst>
                </a:gridCol>
              </a:tblGrid>
              <a:tr h="373693">
                <a:tc>
                  <a:txBody>
                    <a:bodyPr/>
                    <a:lstStyle/>
                    <a:p>
                      <a:r>
                        <a:rPr lang="en-GB" sz="20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Cost (€/kg reduced 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660077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Artifical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oxygenation of bottom sediments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2 - 75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32016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Absorption on fine-particulate marl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4585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dirty="0"/>
                        <a:t>Anoxic bottom treatment with 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50 - 275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5714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dirty="0"/>
                        <a:t>Reducing the amount of plankton eating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estimates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94726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dirty="0"/>
                        <a:t>Harvesting and cultivation of algae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64757"/>
                  </a:ext>
                </a:extLst>
              </a:tr>
              <a:tr h="373693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Mussels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09612"/>
                  </a:ext>
                </a:extLst>
              </a:tr>
            </a:tbl>
          </a:graphicData>
        </a:graphic>
      </p:graphicFrame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F241202-42EB-484C-A79B-DF45A495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1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Financial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 Services – Who </a:t>
            </a:r>
            <a:r>
              <a:rPr lang="de-DE" dirty="0" err="1"/>
              <a:t>should</a:t>
            </a:r>
            <a:r>
              <a:rPr lang="de-DE" dirty="0"/>
              <a:t> /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1897"/>
            <a:ext cx="8229600" cy="1800199"/>
          </a:xfrm>
          <a:solidFill>
            <a:srgbClr val="FFFFFF">
              <a:alpha val="45882"/>
            </a:srgb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Public Funding Programmes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Polluters</a:t>
            </a:r>
            <a:r>
              <a:rPr lang="de-DE" dirty="0"/>
              <a:t> </a:t>
            </a:r>
            <a:r>
              <a:rPr lang="de-DE" dirty="0" err="1"/>
              <a:t>Pays</a:t>
            </a:r>
            <a:r>
              <a:rPr lang="de-DE" dirty="0"/>
              <a:t> </a:t>
            </a:r>
            <a:r>
              <a:rPr lang="de-DE" dirty="0" err="1"/>
              <a:t>Principle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Beneficiaries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13</a:t>
            </a:fld>
            <a:endParaRPr lang="en-GB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EB27E93E-DC7F-4F43-9A37-47D5BAD2039B}"/>
              </a:ext>
            </a:extLst>
          </p:cNvPr>
          <p:cNvSpPr txBox="1">
            <a:spLocks/>
          </p:cNvSpPr>
          <p:nvPr/>
        </p:nvSpPr>
        <p:spPr>
          <a:xfrm>
            <a:off x="6115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10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16795-0A1A-324B-88D1-8A18DF49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Payment for ecosystem services (PES)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7C3AF4-4B07-D046-8105-3F7B943B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benefactor</a:t>
            </a:r>
            <a:r>
              <a:rPr lang="de-DE" dirty="0"/>
              <a:t> </a:t>
            </a:r>
            <a:r>
              <a:rPr lang="de-DE" dirty="0" err="1"/>
              <a:t>paying</a:t>
            </a:r>
            <a:r>
              <a:rPr lang="de-DE" dirty="0"/>
              <a:t> at least an </a:t>
            </a:r>
            <a:r>
              <a:rPr lang="de-DE" dirty="0" err="1"/>
              <a:t>ecosystem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provider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provision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be</a:t>
            </a:r>
            <a:r>
              <a:rPr lang="de-DE" b="1" dirty="0"/>
              <a:t> an </a:t>
            </a:r>
            <a:r>
              <a:rPr lang="de-DE" b="1" dirty="0" err="1"/>
              <a:t>outcome</a:t>
            </a:r>
            <a:r>
              <a:rPr lang="de-DE" b="1" dirty="0"/>
              <a:t>“ </a:t>
            </a:r>
          </a:p>
          <a:p>
            <a:pPr marL="0" indent="0">
              <a:buNone/>
            </a:pPr>
            <a:r>
              <a:rPr lang="de-DE" dirty="0"/>
              <a:t>(Wunder 2005) 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034831-C1B4-0F48-BAB7-7769A4A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85DF3C-A43A-1248-B2D7-6BFD0BB5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14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39108FC-98C9-404D-877B-6E1348CB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05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Public </a:t>
            </a:r>
            <a:r>
              <a:rPr lang="de-DE" dirty="0" err="1"/>
              <a:t>Funding</a:t>
            </a:r>
            <a:r>
              <a:rPr lang="de-DE" dirty="0"/>
              <a:t>: </a:t>
            </a:r>
            <a:br>
              <a:rPr lang="de-DE" dirty="0"/>
            </a:br>
            <a:r>
              <a:rPr lang="de-DE" sz="3100" dirty="0">
                <a:solidFill>
                  <a:schemeClr val="tx2"/>
                </a:solidFill>
              </a:rPr>
              <a:t>European Maritime </a:t>
            </a:r>
            <a:r>
              <a:rPr lang="de-DE" sz="3100" dirty="0" err="1">
                <a:solidFill>
                  <a:schemeClr val="tx2"/>
                </a:solidFill>
              </a:rPr>
              <a:t>and</a:t>
            </a:r>
            <a:r>
              <a:rPr lang="de-DE" sz="3100" dirty="0">
                <a:solidFill>
                  <a:schemeClr val="tx2"/>
                </a:solidFill>
              </a:rPr>
              <a:t> </a:t>
            </a:r>
            <a:r>
              <a:rPr lang="de-DE" sz="3100" dirty="0" err="1">
                <a:solidFill>
                  <a:schemeClr val="tx2"/>
                </a:solidFill>
              </a:rPr>
              <a:t>Fisheries</a:t>
            </a:r>
            <a:r>
              <a:rPr lang="de-DE" sz="3100" dirty="0">
                <a:solidFill>
                  <a:schemeClr val="tx2"/>
                </a:solidFill>
              </a:rPr>
              <a:t> Fund (EMFF)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2014-2020</a:t>
            </a:r>
          </a:p>
          <a:p>
            <a:pPr lvl="1"/>
            <a:r>
              <a:rPr lang="de-DE" sz="2400" dirty="0" err="1"/>
              <a:t>Sustainable</a:t>
            </a:r>
            <a:r>
              <a:rPr lang="de-DE" sz="2400" dirty="0"/>
              <a:t> </a:t>
            </a:r>
            <a:r>
              <a:rPr lang="de-DE" sz="2400" dirty="0" err="1"/>
              <a:t>Aquaculture</a:t>
            </a:r>
            <a:r>
              <a:rPr lang="de-DE" sz="2400" dirty="0"/>
              <a:t> Development – a </a:t>
            </a:r>
            <a:r>
              <a:rPr lang="de-DE" sz="2400" dirty="0" err="1"/>
              <a:t>main</a:t>
            </a:r>
            <a:r>
              <a:rPr lang="de-DE" sz="2400" dirty="0"/>
              <a:t> </a:t>
            </a:r>
            <a:r>
              <a:rPr lang="de-DE" sz="2400" dirty="0" err="1"/>
              <a:t>priority</a:t>
            </a:r>
            <a:endParaRPr lang="de-DE" sz="2400" dirty="0"/>
          </a:p>
          <a:p>
            <a:pPr lvl="1"/>
            <a:r>
              <a:rPr lang="de-DE" sz="2400" dirty="0"/>
              <a:t>Support </a:t>
            </a:r>
            <a:r>
              <a:rPr lang="de-DE" sz="2400" dirty="0" err="1"/>
              <a:t>aquaculture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provides</a:t>
            </a:r>
            <a:r>
              <a:rPr lang="de-DE" sz="2400" dirty="0"/>
              <a:t> </a:t>
            </a:r>
            <a:r>
              <a:rPr lang="de-DE" sz="2400" dirty="0" err="1"/>
              <a:t>special</a:t>
            </a:r>
            <a:r>
              <a:rPr lang="de-DE" sz="2400" dirty="0"/>
              <a:t> environmental </a:t>
            </a:r>
            <a:r>
              <a:rPr lang="de-DE" sz="2400" dirty="0" err="1"/>
              <a:t>services</a:t>
            </a:r>
            <a:endParaRPr lang="de-DE" sz="2400" dirty="0"/>
          </a:p>
          <a:p>
            <a:pPr lvl="1"/>
            <a:r>
              <a:rPr lang="de-DE" sz="2400" dirty="0"/>
              <a:t>Equipment, </a:t>
            </a:r>
            <a:r>
              <a:rPr lang="de-DE" sz="2400" dirty="0" err="1"/>
              <a:t>management</a:t>
            </a:r>
            <a:r>
              <a:rPr lang="de-DE" sz="2400" dirty="0"/>
              <a:t> &amp; </a:t>
            </a:r>
            <a:r>
              <a:rPr lang="de-DE" sz="2400" dirty="0" err="1"/>
              <a:t>advisory</a:t>
            </a:r>
            <a:r>
              <a:rPr lang="de-DE" sz="2400" dirty="0"/>
              <a:t> </a:t>
            </a:r>
            <a:r>
              <a:rPr lang="de-DE" sz="2400" dirty="0" err="1"/>
              <a:t>services</a:t>
            </a:r>
            <a:r>
              <a:rPr lang="de-DE" sz="2400" dirty="0"/>
              <a:t>, </a:t>
            </a:r>
            <a:r>
              <a:rPr lang="de-DE" sz="2400" dirty="0" err="1"/>
              <a:t>training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farmers</a:t>
            </a:r>
            <a:r>
              <a:rPr lang="de-DE" sz="2400" dirty="0"/>
              <a:t> &amp; </a:t>
            </a:r>
            <a:r>
              <a:rPr lang="de-DE" sz="2400" dirty="0" err="1"/>
              <a:t>converting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eco</a:t>
            </a:r>
            <a:r>
              <a:rPr lang="de-DE" sz="2400" dirty="0"/>
              <a:t>-management </a:t>
            </a:r>
            <a:r>
              <a:rPr lang="de-DE" sz="2400" dirty="0" err="1"/>
              <a:t>schemes</a:t>
            </a:r>
            <a:endParaRPr lang="de-DE" sz="2400" dirty="0"/>
          </a:p>
          <a:p>
            <a:pPr lvl="1"/>
            <a:r>
              <a:rPr lang="de-DE" sz="2400" dirty="0"/>
              <a:t>Site </a:t>
            </a:r>
            <a:r>
              <a:rPr lang="de-DE" sz="2400" dirty="0" err="1"/>
              <a:t>selection</a:t>
            </a:r>
            <a:r>
              <a:rPr lang="de-DE" sz="2400" dirty="0"/>
              <a:t> </a:t>
            </a:r>
            <a:r>
              <a:rPr lang="de-DE" sz="2400" dirty="0" err="1"/>
              <a:t>plans</a:t>
            </a:r>
            <a:r>
              <a:rPr lang="de-DE" sz="2400" dirty="0"/>
              <a:t> ?</a:t>
            </a:r>
          </a:p>
          <a:p>
            <a:pPr marL="457200" lvl="1" indent="0">
              <a:buNone/>
            </a:pPr>
            <a:endParaRPr lang="de-DE" sz="2400" dirty="0"/>
          </a:p>
          <a:p>
            <a:pPr lvl="1">
              <a:buFont typeface="Symbol" pitchFamily="2" charset="2"/>
              <a:buChar char="Þ"/>
            </a:pP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Mussel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farming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eligible</a:t>
            </a:r>
            <a:endParaRPr lang="de-DE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buFont typeface="Symbol" pitchFamily="2" charset="2"/>
              <a:buChar char="Þ"/>
            </a:pP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ongoing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but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</a:t>
            </a:r>
            <a:endParaRPr lang="de-DE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15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96150F9-1A79-6F45-935E-9B750C3B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47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20" y="798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Public </a:t>
            </a:r>
            <a:r>
              <a:rPr lang="de-DE" dirty="0" err="1"/>
              <a:t>Funding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tx2"/>
                </a:solidFill>
              </a:rPr>
              <a:t>Natural Capital </a:t>
            </a:r>
            <a:r>
              <a:rPr lang="de-DE" dirty="0" err="1">
                <a:solidFill>
                  <a:schemeClr val="tx2"/>
                </a:solidFill>
              </a:rPr>
              <a:t>Financing</a:t>
            </a:r>
            <a:r>
              <a:rPr lang="de-DE" dirty="0">
                <a:solidFill>
                  <a:schemeClr val="tx2"/>
                </a:solidFill>
              </a:rPr>
              <a:t> Facility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20" y="183038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DE" sz="2800" b="1" dirty="0"/>
              <a:t>Who?</a:t>
            </a:r>
          </a:p>
          <a:p>
            <a:pPr lvl="1"/>
            <a:r>
              <a:rPr lang="de-DE" sz="2400" dirty="0"/>
              <a:t>Payment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ecosystem</a:t>
            </a:r>
            <a:r>
              <a:rPr lang="de-DE" sz="2400" dirty="0"/>
              <a:t> </a:t>
            </a:r>
            <a:r>
              <a:rPr lang="de-DE" sz="2400" dirty="0" err="1"/>
              <a:t>services</a:t>
            </a:r>
            <a:endParaRPr lang="de-DE" sz="2400" dirty="0"/>
          </a:p>
          <a:p>
            <a:pPr lvl="1"/>
            <a:r>
              <a:rPr lang="de-DE" sz="2400" dirty="0"/>
              <a:t>Green </a:t>
            </a:r>
            <a:r>
              <a:rPr lang="de-DE" sz="2400" dirty="0" err="1"/>
              <a:t>infrastructure</a:t>
            </a:r>
            <a:r>
              <a:rPr lang="de-DE" sz="2400" dirty="0"/>
              <a:t> </a:t>
            </a:r>
            <a:r>
              <a:rPr lang="de-DE" sz="2400" dirty="0" err="1"/>
              <a:t>projects</a:t>
            </a:r>
            <a:endParaRPr lang="de-DE" sz="2400" dirty="0"/>
          </a:p>
          <a:p>
            <a:pPr lvl="1"/>
            <a:r>
              <a:rPr lang="de-DE" sz="2400" dirty="0"/>
              <a:t>Pro-</a:t>
            </a:r>
            <a:r>
              <a:rPr lang="de-DE" sz="2400" dirty="0" err="1"/>
              <a:t>biodiversity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pro-adaptation </a:t>
            </a:r>
            <a:r>
              <a:rPr lang="de-DE" sz="2400" dirty="0" err="1"/>
              <a:t>businesses</a:t>
            </a:r>
            <a:endParaRPr lang="de-DE" sz="2400" dirty="0"/>
          </a:p>
          <a:p>
            <a:r>
              <a:rPr lang="de-DE" sz="2800" b="1" dirty="0" err="1"/>
              <a:t>How</a:t>
            </a:r>
            <a:r>
              <a:rPr lang="de-DE" sz="2800" b="1" dirty="0"/>
              <a:t>?</a:t>
            </a:r>
          </a:p>
          <a:p>
            <a:pPr lvl="1"/>
            <a:r>
              <a:rPr lang="de-DE" sz="2400" dirty="0" err="1"/>
              <a:t>Direct</a:t>
            </a:r>
            <a:r>
              <a:rPr lang="de-DE" sz="2400" dirty="0"/>
              <a:t> &amp;</a:t>
            </a:r>
            <a:r>
              <a:rPr lang="de-DE" sz="2400" dirty="0" err="1"/>
              <a:t>indirect</a:t>
            </a:r>
            <a:r>
              <a:rPr lang="de-DE" sz="2400" dirty="0"/>
              <a:t> </a:t>
            </a:r>
            <a:r>
              <a:rPr lang="de-DE" sz="2400" dirty="0" err="1"/>
              <a:t>loans</a:t>
            </a:r>
            <a:r>
              <a:rPr lang="de-DE" sz="2400" dirty="0"/>
              <a:t> </a:t>
            </a:r>
          </a:p>
          <a:p>
            <a:pPr lvl="1"/>
            <a:r>
              <a:rPr lang="de-DE" sz="2400" dirty="0"/>
              <a:t>Technical </a:t>
            </a:r>
            <a:r>
              <a:rPr lang="de-DE" sz="2400" dirty="0" err="1"/>
              <a:t>assistance</a:t>
            </a:r>
            <a:endParaRPr lang="de-DE" sz="2400" dirty="0"/>
          </a:p>
          <a:p>
            <a:r>
              <a:rPr lang="de-DE" sz="2800" b="1" dirty="0" err="1"/>
              <a:t>How</a:t>
            </a:r>
            <a:r>
              <a:rPr lang="de-DE" sz="2800" b="1" dirty="0"/>
              <a:t> </a:t>
            </a:r>
            <a:r>
              <a:rPr lang="de-DE" sz="2800" b="1" dirty="0" err="1"/>
              <a:t>much</a:t>
            </a:r>
            <a:r>
              <a:rPr lang="de-DE" sz="2800" b="1" dirty="0"/>
              <a:t>?</a:t>
            </a:r>
          </a:p>
          <a:p>
            <a:pPr lvl="1"/>
            <a:r>
              <a:rPr lang="de-DE" sz="2400" dirty="0"/>
              <a:t>125 </a:t>
            </a:r>
            <a:r>
              <a:rPr lang="de-DE" sz="2400" dirty="0" err="1"/>
              <a:t>million</a:t>
            </a:r>
            <a:r>
              <a:rPr lang="de-DE" sz="2400" dirty="0"/>
              <a:t> EUR </a:t>
            </a:r>
            <a:r>
              <a:rPr lang="de-DE" sz="2400" dirty="0" err="1"/>
              <a:t>for</a:t>
            </a:r>
            <a:r>
              <a:rPr lang="de-DE" sz="2400" dirty="0"/>
              <a:t> 12 </a:t>
            </a:r>
            <a:r>
              <a:rPr lang="de-DE" sz="2400" dirty="0" err="1"/>
              <a:t>projects</a:t>
            </a:r>
            <a:r>
              <a:rPr lang="de-DE" sz="2400" dirty="0"/>
              <a:t> in Europe (2014-2017-2021)</a:t>
            </a:r>
          </a:p>
          <a:p>
            <a:pPr marL="57150" indent="0">
              <a:buNone/>
            </a:pPr>
            <a:r>
              <a:rPr lang="de-DE" dirty="0"/>
              <a:t>=&gt; 	</a:t>
            </a:r>
            <a:r>
              <a:rPr lang="de-DE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Focus on larger </a:t>
            </a:r>
            <a:r>
              <a:rPr lang="de-DE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projects</a:t>
            </a:r>
            <a:r>
              <a:rPr lang="de-DE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 but </a:t>
            </a:r>
            <a:br>
              <a:rPr lang="de-DE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larger </a:t>
            </a:r>
            <a:r>
              <a:rPr lang="de-DE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blue</a:t>
            </a:r>
            <a:r>
              <a:rPr lang="de-DE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catch </a:t>
            </a:r>
            <a:r>
              <a:rPr lang="de-DE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crop</a:t>
            </a:r>
            <a:r>
              <a:rPr lang="de-DE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initiatives in </a:t>
            </a:r>
            <a:r>
              <a:rPr lang="de-DE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future</a:t>
            </a:r>
            <a:r>
              <a:rPr lang="de-DE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16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035A372-E239-A249-A9A4-E41D40E8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7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de-DE" dirty="0"/>
              <a:t>Public </a:t>
            </a:r>
            <a:r>
              <a:rPr lang="de-DE" dirty="0" err="1"/>
              <a:t>Funding</a:t>
            </a:r>
            <a:r>
              <a:rPr lang="de-DE" dirty="0"/>
              <a:t>: </a:t>
            </a:r>
            <a:br>
              <a:rPr lang="de-DE" dirty="0"/>
            </a:br>
            <a:r>
              <a:rPr lang="de-DE" sz="2700" dirty="0">
                <a:solidFill>
                  <a:schemeClr val="tx2"/>
                </a:solidFill>
              </a:rPr>
              <a:t>European </a:t>
            </a:r>
            <a:r>
              <a:rPr lang="de-DE" sz="2700" dirty="0" err="1">
                <a:solidFill>
                  <a:schemeClr val="tx2"/>
                </a:solidFill>
              </a:rPr>
              <a:t>Agricultural</a:t>
            </a:r>
            <a:r>
              <a:rPr lang="de-DE" sz="2700" dirty="0">
                <a:solidFill>
                  <a:schemeClr val="tx2"/>
                </a:solidFill>
              </a:rPr>
              <a:t> Fund </a:t>
            </a:r>
            <a:r>
              <a:rPr lang="de-DE" sz="2700" dirty="0" err="1">
                <a:solidFill>
                  <a:schemeClr val="tx2"/>
                </a:solidFill>
              </a:rPr>
              <a:t>for</a:t>
            </a:r>
            <a:r>
              <a:rPr lang="de-DE" sz="2700" dirty="0">
                <a:solidFill>
                  <a:schemeClr val="tx2"/>
                </a:solidFill>
              </a:rPr>
              <a:t> Rural Development (EAFRD)</a:t>
            </a:r>
            <a:br>
              <a:rPr lang="de-DE" sz="2700" dirty="0">
                <a:solidFill>
                  <a:schemeClr val="tx2"/>
                </a:solidFill>
              </a:rPr>
            </a:br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1595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de-DE" sz="2400" dirty="0" err="1"/>
              <a:t>Payments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farmers</a:t>
            </a:r>
            <a:r>
              <a:rPr lang="de-DE" sz="2400" dirty="0"/>
              <a:t>, </a:t>
            </a:r>
            <a:r>
              <a:rPr lang="de-DE" sz="2400" dirty="0" err="1"/>
              <a:t>who</a:t>
            </a:r>
            <a:r>
              <a:rPr lang="de-DE" sz="2400" dirty="0"/>
              <a:t> </a:t>
            </a:r>
            <a:r>
              <a:rPr lang="de-DE" sz="2400" dirty="0" err="1"/>
              <a:t>voluntarily</a:t>
            </a:r>
            <a:r>
              <a:rPr lang="de-DE" sz="2400" dirty="0"/>
              <a:t> </a:t>
            </a:r>
            <a:r>
              <a:rPr lang="de-DE" sz="2400" b="1" dirty="0" err="1"/>
              <a:t>subscribe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environmental </a:t>
            </a:r>
            <a:r>
              <a:rPr lang="de-DE" sz="2400" b="1" dirty="0" err="1"/>
              <a:t>commitments</a:t>
            </a:r>
            <a:endParaRPr lang="de-DE" sz="2400" b="1" dirty="0"/>
          </a:p>
          <a:p>
            <a:pPr lvl="1"/>
            <a:r>
              <a:rPr lang="de-DE" sz="2400" dirty="0"/>
              <a:t>22%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expenditure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rural </a:t>
            </a:r>
            <a:r>
              <a:rPr lang="de-DE" sz="2400" dirty="0" err="1"/>
              <a:t>development</a:t>
            </a:r>
            <a:r>
              <a:rPr lang="de-DE" sz="2400" dirty="0"/>
              <a:t> (20 </a:t>
            </a:r>
            <a:r>
              <a:rPr lang="de-DE" sz="2400" dirty="0" err="1"/>
              <a:t>billion</a:t>
            </a:r>
            <a:r>
              <a:rPr lang="de-DE" sz="2400" dirty="0"/>
              <a:t> in 2007-2013)</a:t>
            </a:r>
          </a:p>
          <a:p>
            <a:pPr lvl="1"/>
            <a:r>
              <a:rPr lang="de-DE" sz="2400" dirty="0" err="1"/>
              <a:t>Payments</a:t>
            </a:r>
            <a:r>
              <a:rPr lang="de-DE" sz="2400" dirty="0"/>
              <a:t> </a:t>
            </a:r>
            <a:r>
              <a:rPr lang="de-DE" sz="2400" dirty="0" err="1"/>
              <a:t>cover</a:t>
            </a:r>
            <a:r>
              <a:rPr lang="de-DE" sz="2400" dirty="0"/>
              <a:t> </a:t>
            </a:r>
            <a:r>
              <a:rPr lang="de-DE" sz="2400" b="1" dirty="0"/>
              <a:t>additional </a:t>
            </a:r>
            <a:r>
              <a:rPr lang="de-DE" sz="2400" b="1" dirty="0" err="1"/>
              <a:t>costs</a:t>
            </a:r>
            <a:r>
              <a:rPr lang="de-DE" sz="2400" b="1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b="1" dirty="0" err="1"/>
              <a:t>forgone</a:t>
            </a:r>
            <a:r>
              <a:rPr lang="de-DE" sz="2400" b="1" dirty="0"/>
              <a:t> </a:t>
            </a:r>
            <a:r>
              <a:rPr lang="de-DE" sz="2400" b="1" dirty="0" err="1"/>
              <a:t>income</a:t>
            </a:r>
            <a:r>
              <a:rPr lang="de-DE" sz="2400" b="1" dirty="0"/>
              <a:t> </a:t>
            </a:r>
            <a:r>
              <a:rPr lang="de-DE" sz="2400" dirty="0" err="1"/>
              <a:t>when</a:t>
            </a:r>
            <a:r>
              <a:rPr lang="de-DE" sz="2400" dirty="0"/>
              <a:t> </a:t>
            </a:r>
            <a:r>
              <a:rPr lang="de-DE" sz="2400" dirty="0" err="1"/>
              <a:t>establishing</a:t>
            </a:r>
            <a:r>
              <a:rPr lang="de-DE" sz="2400" dirty="0"/>
              <a:t> e.g. </a:t>
            </a:r>
            <a:r>
              <a:rPr lang="de-DE" sz="2400" dirty="0" err="1"/>
              <a:t>wetlands</a:t>
            </a:r>
            <a:endParaRPr lang="de-DE" sz="2400" dirty="0"/>
          </a:p>
          <a:p>
            <a:pPr lvl="1"/>
            <a:r>
              <a:rPr lang="de-DE" sz="2400" dirty="0" err="1"/>
              <a:t>Payments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b="1" dirty="0"/>
              <a:t>EU Member States</a:t>
            </a:r>
          </a:p>
          <a:p>
            <a:pPr lvl="1"/>
            <a:r>
              <a:rPr lang="de-DE" sz="2400" dirty="0" err="1"/>
              <a:t>No</a:t>
            </a:r>
            <a:r>
              <a:rPr lang="de-DE" sz="2400" dirty="0"/>
              <a:t> link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Water</a:t>
            </a:r>
            <a:r>
              <a:rPr lang="de-DE" sz="2400" dirty="0"/>
              <a:t> Framework </a:t>
            </a:r>
            <a:r>
              <a:rPr lang="de-DE" sz="2400" dirty="0" err="1"/>
              <a:t>Directive</a:t>
            </a:r>
            <a:r>
              <a:rPr lang="de-DE" sz="2400" dirty="0"/>
              <a:t> 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17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70C7DB8-E153-8F48-8452-CBA3D51C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43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4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Public </a:t>
            </a:r>
            <a:r>
              <a:rPr lang="de-DE" dirty="0" err="1"/>
              <a:t>Funding</a:t>
            </a:r>
            <a:r>
              <a:rPr lang="de-DE" dirty="0"/>
              <a:t>: </a:t>
            </a:r>
            <a:br>
              <a:rPr lang="de-DE" dirty="0"/>
            </a:br>
            <a:r>
              <a:rPr lang="de-DE" sz="2700" dirty="0">
                <a:solidFill>
                  <a:schemeClr val="tx2"/>
                </a:solidFill>
              </a:rPr>
              <a:t>European </a:t>
            </a:r>
            <a:r>
              <a:rPr lang="de-DE" sz="2700" dirty="0" err="1">
                <a:solidFill>
                  <a:schemeClr val="tx2"/>
                </a:solidFill>
              </a:rPr>
              <a:t>Agricultural</a:t>
            </a:r>
            <a:r>
              <a:rPr lang="de-DE" sz="2700" dirty="0">
                <a:solidFill>
                  <a:schemeClr val="tx2"/>
                </a:solidFill>
              </a:rPr>
              <a:t> Fund </a:t>
            </a:r>
            <a:r>
              <a:rPr lang="de-DE" sz="2700" dirty="0" err="1">
                <a:solidFill>
                  <a:schemeClr val="tx2"/>
                </a:solidFill>
              </a:rPr>
              <a:t>for</a:t>
            </a:r>
            <a:r>
              <a:rPr lang="de-DE" sz="2700" dirty="0">
                <a:solidFill>
                  <a:schemeClr val="tx2"/>
                </a:solidFill>
              </a:rPr>
              <a:t> Rural Development (EAFRD)</a:t>
            </a:r>
            <a:br>
              <a:rPr lang="de-DE" sz="2700" dirty="0">
                <a:solidFill>
                  <a:schemeClr val="tx2"/>
                </a:solidFill>
              </a:rPr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DE" sz="2400" dirty="0"/>
          </a:p>
          <a:p>
            <a:pPr lvl="1"/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CA6C277C-78CE-EB44-BC02-2B29592A5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47339"/>
              </p:ext>
            </p:extLst>
          </p:nvPr>
        </p:nvGraphicFramePr>
        <p:xfrm>
          <a:off x="1547664" y="1765300"/>
          <a:ext cx="5830349" cy="3169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7033">
                  <a:extLst>
                    <a:ext uri="{9D8B030D-6E8A-4147-A177-3AD203B41FA5}">
                      <a16:colId xmlns:a16="http://schemas.microsoft.com/office/drawing/2014/main" val="3022387376"/>
                    </a:ext>
                  </a:extLst>
                </a:gridCol>
                <a:gridCol w="1903316">
                  <a:extLst>
                    <a:ext uri="{9D8B030D-6E8A-4147-A177-3AD203B41FA5}">
                      <a16:colId xmlns:a16="http://schemas.microsoft.com/office/drawing/2014/main" val="4283652606"/>
                    </a:ext>
                  </a:extLst>
                </a:gridCol>
              </a:tblGrid>
              <a:tr h="528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Type of measure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Payment/ support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058960"/>
                  </a:ext>
                </a:extLst>
              </a:tr>
              <a:tr h="528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Catch crops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110 € / hectare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915509"/>
                  </a:ext>
                </a:extLst>
              </a:tr>
              <a:tr h="528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Spring preparation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60 € / hectare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6314196"/>
                  </a:ext>
                </a:extLst>
              </a:tr>
              <a:tr h="528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Cultivating / building embankments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50 € / hectare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1839148"/>
                  </a:ext>
                </a:extLst>
              </a:tr>
              <a:tr h="528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Protection zones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300 € / hectare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555055"/>
                  </a:ext>
                </a:extLst>
              </a:tr>
              <a:tr h="528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Taking care of wetlands / dams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400 € / hectare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367390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62267FCA-6A0E-2042-BF66-86E48219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68" y="2703098"/>
            <a:ext cx="15760994" cy="64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256158A-8DB1-E848-9D27-3D49B6E839AA}"/>
              </a:ext>
            </a:extLst>
          </p:cNvPr>
          <p:cNvSpPr txBox="1"/>
          <p:nvPr/>
        </p:nvSpPr>
        <p:spPr>
          <a:xfrm>
            <a:off x="1259632" y="5107507"/>
            <a:ext cx="807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Payments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environmentally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friendly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actions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b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waiving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poluting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actions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 </a:t>
            </a:r>
          </a:p>
          <a:p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=&gt;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similar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payments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mussel</a:t>
            </a:r>
            <a:r>
              <a:rPr lang="de-DE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farms</a:t>
            </a:r>
            <a:endParaRPr lang="de-DE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B28CA2C-63FE-E346-8E84-88B64A99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0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19</a:t>
            </a:fld>
            <a:endParaRPr lang="en-GB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477719"/>
            <a:ext cx="7991069" cy="1291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Public </a:t>
            </a:r>
            <a:r>
              <a:rPr lang="de-DE" dirty="0" err="1"/>
              <a:t>Funding</a:t>
            </a:r>
            <a:r>
              <a:rPr lang="de-DE" dirty="0"/>
              <a:t>: </a:t>
            </a:r>
          </a:p>
          <a:p>
            <a:r>
              <a:rPr lang="de-DE" dirty="0">
                <a:solidFill>
                  <a:schemeClr val="tx2"/>
                </a:solidFill>
              </a:rPr>
              <a:t>European Regional Development Fund (ERDF)</a:t>
            </a:r>
            <a:br>
              <a:rPr lang="de-DE" dirty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8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53" y="2780928"/>
            <a:ext cx="2704123" cy="1481859"/>
          </a:xfrm>
        </p:spPr>
      </p:pic>
      <p:cxnSp>
        <p:nvCxnSpPr>
          <p:cNvPr id="9" name="Gerade Verbindung 8"/>
          <p:cNvCxnSpPr/>
          <p:nvPr/>
        </p:nvCxnSpPr>
        <p:spPr>
          <a:xfrm flipH="1" flipV="1">
            <a:off x="1620515" y="2397853"/>
            <a:ext cx="1137138" cy="4484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9811" y="1677829"/>
            <a:ext cx="130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Food 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1887627" y="4123759"/>
            <a:ext cx="997438" cy="517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4873669" y="2274203"/>
            <a:ext cx="1230923" cy="3868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333799" y="4240279"/>
            <a:ext cx="1332523" cy="3927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17844" y="1749316"/>
            <a:ext cx="21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Feed = 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654599" y="4569552"/>
            <a:ext cx="1793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accent2"/>
                </a:solidFill>
              </a:rPr>
              <a:t>Increase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water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quality</a:t>
            </a:r>
            <a:r>
              <a:rPr lang="de-DE" sz="2000" dirty="0">
                <a:solidFill>
                  <a:schemeClr val="accent2"/>
                </a:solidFill>
              </a:rPr>
              <a:t> – </a:t>
            </a:r>
            <a:r>
              <a:rPr lang="de-DE" sz="2000" dirty="0" err="1">
                <a:solidFill>
                  <a:schemeClr val="accent2"/>
                </a:solidFill>
              </a:rPr>
              <a:t>take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up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nutrients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438AFC2-4A5E-D140-9A83-544D1444AD3F}"/>
              </a:ext>
            </a:extLst>
          </p:cNvPr>
          <p:cNvSpPr txBox="1"/>
          <p:nvPr/>
        </p:nvSpPr>
        <p:spPr>
          <a:xfrm>
            <a:off x="247573" y="4581881"/>
            <a:ext cx="2370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Economy: </a:t>
            </a:r>
            <a:r>
              <a:rPr lang="de-DE" sz="2800" dirty="0" err="1">
                <a:solidFill>
                  <a:srgbClr val="FF0000"/>
                </a:solidFill>
              </a:rPr>
              <a:t>Tourism</a:t>
            </a:r>
            <a:r>
              <a:rPr lang="de-DE" sz="2800" dirty="0">
                <a:solidFill>
                  <a:srgbClr val="FF0000"/>
                </a:solidFill>
              </a:rPr>
              <a:t>, rural </a:t>
            </a:r>
            <a:r>
              <a:rPr lang="de-DE" sz="2800" dirty="0" err="1">
                <a:solidFill>
                  <a:srgbClr val="FF0000"/>
                </a:solidFill>
              </a:rPr>
              <a:t>regeneration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373188-CA20-8B4F-B60E-F0E7040CF55B}"/>
              </a:ext>
            </a:extLst>
          </p:cNvPr>
          <p:cNvSpPr txBox="1"/>
          <p:nvPr/>
        </p:nvSpPr>
        <p:spPr>
          <a:xfrm>
            <a:off x="1314494" y="1616273"/>
            <a:ext cx="106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= €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3590D5C-A83E-FD4C-8722-0BCBB376E1AA}"/>
              </a:ext>
            </a:extLst>
          </p:cNvPr>
          <p:cNvCxnSpPr/>
          <p:nvPr/>
        </p:nvCxnSpPr>
        <p:spPr>
          <a:xfrm flipV="1">
            <a:off x="6369643" y="4262787"/>
            <a:ext cx="2078626" cy="1614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D12254F-B6AE-1A4C-8FCE-43B2E2816DB4}"/>
              </a:ext>
            </a:extLst>
          </p:cNvPr>
          <p:cNvCxnSpPr/>
          <p:nvPr/>
        </p:nvCxnSpPr>
        <p:spPr>
          <a:xfrm>
            <a:off x="6517983" y="4240279"/>
            <a:ext cx="1930286" cy="178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355427-2356-E44B-8693-70554EB5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93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/>
          </a:bodyPr>
          <a:lstStyle/>
          <a:p>
            <a:r>
              <a:rPr lang="de-DE" sz="3400" dirty="0" err="1"/>
              <a:t>Eutrophication</a:t>
            </a:r>
            <a:r>
              <a:rPr lang="de-DE" sz="3400" dirty="0"/>
              <a:t> in </a:t>
            </a:r>
            <a:r>
              <a:rPr lang="de-DE" sz="3400" dirty="0" err="1"/>
              <a:t>the</a:t>
            </a:r>
            <a:r>
              <a:rPr lang="de-DE" sz="3400" dirty="0"/>
              <a:t> Baltic </a:t>
            </a:r>
            <a:r>
              <a:rPr lang="de-DE" sz="3400" dirty="0" err="1"/>
              <a:t>Sea</a:t>
            </a:r>
            <a:endParaRPr lang="de-DE" sz="3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Baltic Blue Growth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1B2A8E-EC34-154D-973B-98E0CC5ED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2" y="194628"/>
            <a:ext cx="4336026" cy="616172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91364-5933-1048-AA68-7146B79ECDBB}"/>
              </a:ext>
            </a:extLst>
          </p:cNvPr>
          <p:cNvSpPr txBox="1"/>
          <p:nvPr/>
        </p:nvSpPr>
        <p:spPr>
          <a:xfrm>
            <a:off x="457200" y="4797152"/>
            <a:ext cx="3659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Figure</a:t>
            </a:r>
            <a:r>
              <a:rPr lang="de-DE" sz="1600" dirty="0"/>
              <a:t> 1: </a:t>
            </a:r>
            <a:r>
              <a:rPr lang="de-DE" sz="1600" dirty="0" err="1"/>
              <a:t>Eutrophication</a:t>
            </a:r>
            <a:r>
              <a:rPr lang="de-DE" sz="1600" dirty="0"/>
              <a:t> </a:t>
            </a:r>
            <a:r>
              <a:rPr lang="de-DE" sz="1600" dirty="0" err="1"/>
              <a:t>status</a:t>
            </a:r>
            <a:r>
              <a:rPr lang="de-DE" sz="1600" dirty="0"/>
              <a:t> in 2007-2011 was </a:t>
            </a:r>
            <a:r>
              <a:rPr lang="de-DE" sz="1600" dirty="0" err="1"/>
              <a:t>assessed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affected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eutrophication</a:t>
            </a:r>
            <a:r>
              <a:rPr lang="de-DE" sz="1600" dirty="0"/>
              <a:t> (</a:t>
            </a:r>
            <a:r>
              <a:rPr lang="de-DE" sz="1600" dirty="0" err="1"/>
              <a:t>red</a:t>
            </a:r>
            <a:r>
              <a:rPr lang="de-DE" sz="1600" dirty="0"/>
              <a:t> </a:t>
            </a:r>
            <a:r>
              <a:rPr lang="de-DE" sz="1600" dirty="0" err="1"/>
              <a:t>colour</a:t>
            </a:r>
            <a:r>
              <a:rPr lang="de-DE" sz="1600" dirty="0"/>
              <a:t>, </a:t>
            </a:r>
            <a:r>
              <a:rPr lang="de-DE" sz="1600" dirty="0" err="1"/>
              <a:t>status</a:t>
            </a:r>
            <a:r>
              <a:rPr lang="de-DE" sz="1600" dirty="0"/>
              <a:t> </a:t>
            </a:r>
            <a:r>
              <a:rPr lang="de-DE" sz="1600" dirty="0" err="1"/>
              <a:t>less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</a:t>
            </a:r>
            <a:r>
              <a:rPr lang="de-DE" sz="1600" dirty="0" err="1"/>
              <a:t>good</a:t>
            </a:r>
            <a:r>
              <a:rPr lang="de-DE" sz="1600" dirty="0"/>
              <a:t>; sub-GES) in all </a:t>
            </a:r>
            <a:r>
              <a:rPr lang="de-DE" sz="1600" dirty="0" err="1"/>
              <a:t>the</a:t>
            </a:r>
            <a:r>
              <a:rPr lang="de-DE" sz="1600" dirty="0"/>
              <a:t> open Baltic </a:t>
            </a:r>
            <a:r>
              <a:rPr lang="de-DE" sz="1600" dirty="0" err="1"/>
              <a:t>Sea</a:t>
            </a:r>
            <a:r>
              <a:rPr lang="de-DE" sz="1600" dirty="0"/>
              <a:t> sub-</a:t>
            </a:r>
            <a:r>
              <a:rPr lang="de-DE" sz="1600" dirty="0" err="1"/>
              <a:t>basins</a:t>
            </a:r>
            <a:r>
              <a:rPr lang="de-DE" sz="1600" dirty="0"/>
              <a:t> (HELCOM, 2014).</a:t>
            </a:r>
            <a:endParaRPr lang="en-GB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9B6295-46C8-7E47-A155-5B1FB30CD5A6}"/>
              </a:ext>
            </a:extLst>
          </p:cNvPr>
          <p:cNvSpPr txBox="1"/>
          <p:nvPr/>
        </p:nvSpPr>
        <p:spPr>
          <a:xfrm>
            <a:off x="558149" y="2420888"/>
            <a:ext cx="322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Additional </a:t>
            </a:r>
            <a:r>
              <a:rPr lang="de-DE" b="1" dirty="0" err="1"/>
              <a:t>measures</a:t>
            </a:r>
            <a:r>
              <a:rPr lang="de-DE" b="1" dirty="0"/>
              <a:t> </a:t>
            </a:r>
            <a:r>
              <a:rPr lang="de-DE" b="1" dirty="0" err="1"/>
              <a:t>needed</a:t>
            </a:r>
            <a:r>
              <a:rPr lang="de-DE" b="1" dirty="0"/>
              <a:t> !</a:t>
            </a:r>
          </a:p>
          <a:p>
            <a:endParaRPr lang="de-DE" b="1" dirty="0"/>
          </a:p>
          <a:p>
            <a:r>
              <a:rPr lang="de-DE" b="1" dirty="0"/>
              <a:t>Not </a:t>
            </a:r>
            <a:r>
              <a:rPr lang="de-DE" b="1" dirty="0" err="1"/>
              <a:t>only</a:t>
            </a:r>
            <a:r>
              <a:rPr lang="de-DE" b="1" dirty="0"/>
              <a:t> land-</a:t>
            </a:r>
            <a:r>
              <a:rPr lang="de-DE" b="1" dirty="0" err="1"/>
              <a:t>based</a:t>
            </a:r>
            <a:r>
              <a:rPr lang="de-DE" b="1" dirty="0"/>
              <a:t> but </a:t>
            </a:r>
          </a:p>
          <a:p>
            <a:r>
              <a:rPr lang="de-DE" b="1" dirty="0" err="1"/>
              <a:t>dealing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nutrient</a:t>
            </a:r>
            <a:r>
              <a:rPr lang="de-DE" b="1" dirty="0"/>
              <a:t> </a:t>
            </a:r>
            <a:r>
              <a:rPr lang="de-DE" b="1" dirty="0" err="1"/>
              <a:t>content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6216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99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Polluter</a:t>
            </a:r>
            <a:r>
              <a:rPr lang="de-DE" dirty="0"/>
              <a:t> </a:t>
            </a:r>
            <a:r>
              <a:rPr lang="de-DE" dirty="0" err="1"/>
              <a:t>pays</a:t>
            </a:r>
            <a:r>
              <a:rPr lang="de-DE" dirty="0"/>
              <a:t> </a:t>
            </a:r>
            <a:r>
              <a:rPr lang="de-DE" dirty="0" err="1"/>
              <a:t>principle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195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Internalizing environmental externalities</a:t>
            </a:r>
          </a:p>
          <a:p>
            <a:pPr marL="457200" lvl="1" indent="0">
              <a:buNone/>
            </a:pPr>
            <a:r>
              <a:rPr lang="de-DE" sz="2000" dirty="0"/>
              <a:t>environmental costs are </a:t>
            </a:r>
            <a:r>
              <a:rPr lang="de-DE" sz="2000" dirty="0" err="1"/>
              <a:t>reflected</a:t>
            </a:r>
            <a:r>
              <a:rPr lang="de-DE" sz="2000" dirty="0"/>
              <a:t> </a:t>
            </a:r>
          </a:p>
          <a:p>
            <a:pPr marL="457200" lvl="1" indent="0">
              <a:buNone/>
            </a:pPr>
            <a:r>
              <a:rPr lang="de-DE" sz="2000" dirty="0"/>
              <a:t>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price</a:t>
            </a:r>
            <a:r>
              <a:rPr lang="de-DE" sz="2000" dirty="0"/>
              <a:t> and </a:t>
            </a:r>
            <a:r>
              <a:rPr lang="de-DE" sz="2000" dirty="0" err="1"/>
              <a:t>outputs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goods &amp; </a:t>
            </a:r>
            <a:r>
              <a:rPr lang="de-DE" sz="2000" dirty="0" err="1"/>
              <a:t>services</a:t>
            </a: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r>
              <a:rPr lang="de-DE" sz="2400" dirty="0" err="1"/>
              <a:t>Polluters</a:t>
            </a:r>
            <a:r>
              <a:rPr lang="de-DE" sz="2400" dirty="0"/>
              <a:t> should take </a:t>
            </a:r>
            <a:r>
              <a:rPr lang="de-DE" sz="2400" dirty="0" err="1"/>
              <a:t>measures</a:t>
            </a:r>
            <a:r>
              <a:rPr lang="de-DE" sz="2400" dirty="0"/>
              <a:t> </a:t>
            </a:r>
          </a:p>
          <a:p>
            <a:pPr marL="400050" lvl="1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</a:t>
            </a:r>
            <a:r>
              <a:rPr lang="de-DE" sz="2400" dirty="0"/>
              <a:t>measure </a:t>
            </a:r>
            <a:r>
              <a:rPr lang="de-DE" sz="2400" dirty="0" err="1"/>
              <a:t>pollution</a:t>
            </a:r>
            <a:r>
              <a:rPr lang="de-DE" sz="2400" dirty="0"/>
              <a:t> </a:t>
            </a:r>
          </a:p>
          <a:p>
            <a:pPr marL="400050" lvl="1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 </a:t>
            </a:r>
            <a:r>
              <a:rPr lang="de-DE" sz="2400" dirty="0" err="1"/>
              <a:t>pay</a:t>
            </a:r>
            <a:r>
              <a:rPr lang="de-DE" sz="2400" dirty="0"/>
              <a:t> taxes or charges for pollution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</a:p>
          <a:p>
            <a:pPr marL="400050" lvl="1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 </a:t>
            </a:r>
            <a:r>
              <a:rPr lang="de-DE" sz="2400" dirty="0" err="1"/>
              <a:t>compensate</a:t>
            </a:r>
            <a:r>
              <a:rPr lang="de-DE" sz="2400" dirty="0"/>
              <a:t> </a:t>
            </a:r>
            <a:r>
              <a:rPr lang="de-DE" sz="2400" dirty="0" err="1"/>
              <a:t>pollution</a:t>
            </a:r>
            <a:r>
              <a:rPr lang="de-DE" sz="2400" dirty="0"/>
              <a:t> </a:t>
            </a:r>
            <a:r>
              <a:rPr lang="de-DE" sz="2400" dirty="0" err="1"/>
              <a:t>impacts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Sweden</a:t>
            </a:r>
            <a:r>
              <a:rPr lang="de-DE" sz="2400" dirty="0"/>
              <a:t>: </a:t>
            </a:r>
            <a:r>
              <a:rPr lang="de-DE" sz="2400" dirty="0" err="1"/>
              <a:t>farmers</a:t>
            </a:r>
            <a:r>
              <a:rPr lang="de-DE" sz="2400" dirty="0"/>
              <a:t> </a:t>
            </a:r>
            <a:r>
              <a:rPr lang="de-DE" sz="2400" dirty="0" err="1"/>
              <a:t>pay</a:t>
            </a:r>
            <a:r>
              <a:rPr lang="de-DE" sz="2400" dirty="0"/>
              <a:t> environmental </a:t>
            </a:r>
            <a:r>
              <a:rPr lang="de-DE" sz="2400" dirty="0" err="1"/>
              <a:t>tax</a:t>
            </a:r>
            <a:r>
              <a:rPr lang="de-DE" sz="2400" dirty="0"/>
              <a:t> </a:t>
            </a:r>
            <a:r>
              <a:rPr lang="de-DE" sz="2400" dirty="0" err="1"/>
              <a:t>when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fertilizers</a:t>
            </a:r>
            <a:endParaRPr lang="de-DE" sz="2400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sz="2400" dirty="0"/>
          </a:p>
          <a:p>
            <a:pPr lvl="1"/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20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A89783B-66DD-8449-B8F4-234D5C5D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37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99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Polluter</a:t>
            </a:r>
            <a:r>
              <a:rPr lang="de-DE" dirty="0"/>
              <a:t> </a:t>
            </a:r>
            <a:r>
              <a:rPr lang="de-DE" dirty="0" err="1"/>
              <a:t>pays</a:t>
            </a:r>
            <a:r>
              <a:rPr lang="de-DE" dirty="0"/>
              <a:t> </a:t>
            </a:r>
            <a:r>
              <a:rPr lang="de-DE" dirty="0" err="1"/>
              <a:t>principle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195"/>
            <a:ext cx="8229600" cy="4525963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de-DE" sz="2400" b="1" dirty="0"/>
              <a:t>Problems:</a:t>
            </a:r>
          </a:p>
          <a:p>
            <a:pPr lvl="1"/>
            <a:r>
              <a:rPr lang="de-DE" sz="2400" dirty="0"/>
              <a:t>Not easy to identify all sources and all polluters – not fair</a:t>
            </a:r>
          </a:p>
          <a:p>
            <a:pPr lvl="1"/>
            <a:r>
              <a:rPr lang="de-DE" sz="2400" dirty="0"/>
              <a:t>Difficult to implement from </a:t>
            </a:r>
            <a:r>
              <a:rPr lang="de-DE" sz="2400" dirty="0" err="1"/>
              <a:t>political</a:t>
            </a:r>
            <a:r>
              <a:rPr lang="de-DE" sz="2400" dirty="0"/>
              <a:t> </a:t>
            </a:r>
            <a:r>
              <a:rPr lang="de-DE" sz="2400" dirty="0" err="1"/>
              <a:t>point</a:t>
            </a:r>
            <a:r>
              <a:rPr lang="de-DE" sz="2400" dirty="0"/>
              <a:t> of view</a:t>
            </a:r>
          </a:p>
          <a:p>
            <a:pPr lvl="1"/>
            <a:r>
              <a:rPr lang="de-DE" sz="2400" dirty="0"/>
              <a:t>Danger of polluters NOT changing their behaviour – </a:t>
            </a:r>
            <a:br>
              <a:rPr lang="de-DE" sz="2400" dirty="0"/>
            </a:br>
            <a:r>
              <a:rPr lang="de-DE" sz="2400" dirty="0"/>
              <a:t>but instead ‚buying themselves free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obligations</a:t>
            </a:r>
            <a:endParaRPr lang="de-DE" sz="2400" dirty="0"/>
          </a:p>
          <a:p>
            <a:pPr lvl="1">
              <a:buFont typeface="Symbol" pitchFamily="2" charset="2"/>
              <a:buChar char="Þ"/>
            </a:pPr>
            <a:r>
              <a:rPr lang="de-DE" sz="2400" b="1" dirty="0"/>
              <a:t>Not in line with idea of mussel farming being an ADDITIONAL </a:t>
            </a:r>
            <a:r>
              <a:rPr lang="de-DE" sz="2400" b="1" dirty="0" err="1"/>
              <a:t>measure</a:t>
            </a:r>
            <a:r>
              <a:rPr lang="de-DE" sz="2400" b="1" dirty="0"/>
              <a:t> </a:t>
            </a:r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Payment of Municipal Wastewater Treatment Plant </a:t>
            </a:r>
            <a:br>
              <a:rPr lang="de-DE" sz="2400" dirty="0"/>
            </a:b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include</a:t>
            </a:r>
            <a:r>
              <a:rPr lang="de-DE" sz="2400" dirty="0"/>
              <a:t> mussel farming  declined in Swedish court</a:t>
            </a:r>
          </a:p>
          <a:p>
            <a:pPr lvl="1"/>
            <a:r>
              <a:rPr lang="de-DE" sz="2400" dirty="0"/>
              <a:t>Nutrient  Trading also failed 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21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705361D-82C3-BB4A-9EAA-282C682B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9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Beneficiaries</a:t>
            </a:r>
            <a:r>
              <a:rPr lang="de-DE" dirty="0"/>
              <a:t> </a:t>
            </a:r>
            <a:r>
              <a:rPr lang="de-DE" dirty="0" err="1"/>
              <a:t>Paying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sz="2800" dirty="0" err="1"/>
              <a:t>Philantrophic</a:t>
            </a:r>
            <a:r>
              <a:rPr lang="de-DE" sz="2800" dirty="0"/>
              <a:t> – private </a:t>
            </a:r>
            <a:r>
              <a:rPr lang="de-DE" sz="2800" dirty="0" err="1"/>
              <a:t>foundations</a:t>
            </a:r>
            <a:endParaRPr lang="de-DE" sz="2800" dirty="0"/>
          </a:p>
          <a:p>
            <a:pPr lvl="1"/>
            <a:r>
              <a:rPr lang="de-DE" sz="2400" dirty="0"/>
              <a:t>John </a:t>
            </a:r>
            <a:r>
              <a:rPr lang="de-DE" sz="2400" dirty="0" err="1"/>
              <a:t>Nurminen</a:t>
            </a:r>
            <a:r>
              <a:rPr lang="de-DE" sz="2400" dirty="0"/>
              <a:t> </a:t>
            </a:r>
            <a:r>
              <a:rPr lang="de-DE" sz="2400" dirty="0" err="1"/>
              <a:t>Foundation</a:t>
            </a:r>
            <a:r>
              <a:rPr lang="de-DE" sz="2400" dirty="0"/>
              <a:t>, VELUX </a:t>
            </a:r>
            <a:r>
              <a:rPr lang="de-DE" sz="2400" dirty="0" err="1"/>
              <a:t>Foundation</a:t>
            </a:r>
            <a:r>
              <a:rPr lang="de-DE" sz="2400" dirty="0"/>
              <a:t>, </a:t>
            </a:r>
            <a:r>
              <a:rPr lang="de-DE" sz="2400" dirty="0" err="1"/>
              <a:t>Zennström</a:t>
            </a:r>
            <a:r>
              <a:rPr lang="de-DE" sz="2400" dirty="0"/>
              <a:t> </a:t>
            </a:r>
            <a:r>
              <a:rPr lang="de-DE" sz="2400" dirty="0" err="1"/>
              <a:t>philantrophies</a:t>
            </a:r>
            <a:r>
              <a:rPr lang="de-DE" sz="2400" dirty="0"/>
              <a:t> ....</a:t>
            </a:r>
          </a:p>
          <a:p>
            <a:pPr lvl="1"/>
            <a:r>
              <a:rPr lang="de-DE" sz="2400" dirty="0" err="1"/>
              <a:t>Campaigns</a:t>
            </a:r>
            <a:r>
              <a:rPr lang="de-DE" sz="2400" dirty="0"/>
              <a:t>: ‚</a:t>
            </a:r>
            <a:r>
              <a:rPr lang="de-DE" sz="2400" dirty="0" err="1"/>
              <a:t>adopt</a:t>
            </a:r>
            <a:r>
              <a:rPr lang="de-DE" sz="2400" dirty="0"/>
              <a:t> a </a:t>
            </a:r>
            <a:r>
              <a:rPr lang="de-DE" sz="2400" dirty="0" err="1"/>
              <a:t>mussel</a:t>
            </a:r>
            <a:r>
              <a:rPr lang="de-DE" sz="2400" dirty="0"/>
              <a:t>‘ &amp; ‚</a:t>
            </a:r>
            <a:r>
              <a:rPr lang="de-DE" sz="2400" dirty="0" err="1"/>
              <a:t>oysters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life</a:t>
            </a:r>
            <a:r>
              <a:rPr lang="de-DE" sz="2400" dirty="0"/>
              <a:t>‘</a:t>
            </a:r>
          </a:p>
          <a:p>
            <a:r>
              <a:rPr lang="de-DE" sz="2800" dirty="0"/>
              <a:t>Crowdfunding – e.g. </a:t>
            </a:r>
            <a:r>
              <a:rPr lang="de-DE" sz="2800" dirty="0" err="1"/>
              <a:t>Nutribute</a:t>
            </a:r>
            <a:r>
              <a:rPr lang="de-DE" sz="2800" dirty="0"/>
              <a:t> </a:t>
            </a:r>
            <a:r>
              <a:rPr lang="de-DE" sz="2800" dirty="0" err="1"/>
              <a:t>Platform</a:t>
            </a:r>
            <a:endParaRPr lang="de-DE" sz="2800" dirty="0"/>
          </a:p>
          <a:p>
            <a:pPr lvl="1"/>
            <a:r>
              <a:rPr lang="de-DE" sz="2400" dirty="0"/>
              <a:t>Connect </a:t>
            </a:r>
            <a:r>
              <a:rPr lang="de-DE" sz="2400" dirty="0" err="1"/>
              <a:t>nutrient</a:t>
            </a:r>
            <a:r>
              <a:rPr lang="de-DE" sz="2400" dirty="0"/>
              <a:t> </a:t>
            </a:r>
            <a:r>
              <a:rPr lang="de-DE" sz="2400" dirty="0" err="1"/>
              <a:t>abatement</a:t>
            </a:r>
            <a:r>
              <a:rPr lang="de-DE" sz="2400" dirty="0"/>
              <a:t> </a:t>
            </a:r>
            <a:r>
              <a:rPr lang="de-DE" sz="2400" dirty="0" err="1"/>
              <a:t>projects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voluntary</a:t>
            </a:r>
            <a:r>
              <a:rPr lang="de-DE" sz="2400" dirty="0"/>
              <a:t> </a:t>
            </a:r>
            <a:r>
              <a:rPr lang="de-DE" sz="2400" dirty="0" err="1"/>
              <a:t>financiers</a:t>
            </a:r>
            <a:r>
              <a:rPr lang="de-DE" sz="2400" dirty="0"/>
              <a:t>, </a:t>
            </a:r>
            <a:r>
              <a:rPr lang="de-DE" sz="2400" dirty="0" err="1"/>
              <a:t>who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interested</a:t>
            </a:r>
            <a:r>
              <a:rPr lang="de-DE" sz="2400" dirty="0"/>
              <a:t> in </a:t>
            </a:r>
            <a:r>
              <a:rPr lang="de-DE" sz="2400" dirty="0" err="1"/>
              <a:t>lowering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footprint</a:t>
            </a:r>
            <a:endParaRPr lang="de-DE" sz="2400" dirty="0"/>
          </a:p>
          <a:p>
            <a:r>
              <a:rPr lang="de-DE" sz="2800" dirty="0"/>
              <a:t>Companies</a:t>
            </a:r>
          </a:p>
          <a:p>
            <a:pPr lvl="1"/>
            <a:r>
              <a:rPr lang="de-DE" sz="2400" dirty="0"/>
              <a:t>As </a:t>
            </a:r>
            <a:r>
              <a:rPr lang="de-DE" sz="2400" dirty="0" err="1"/>
              <a:t>part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Corporate </a:t>
            </a:r>
            <a:r>
              <a:rPr lang="de-DE" sz="2400" dirty="0" err="1"/>
              <a:t>Social</a:t>
            </a:r>
            <a:r>
              <a:rPr lang="de-DE" sz="2400" dirty="0"/>
              <a:t> </a:t>
            </a:r>
            <a:r>
              <a:rPr lang="de-DE" sz="2400" dirty="0" err="1"/>
              <a:t>Responsibility</a:t>
            </a:r>
            <a:endParaRPr lang="de-DE" sz="2400" dirty="0"/>
          </a:p>
          <a:p>
            <a:pPr lvl="1"/>
            <a:r>
              <a:rPr lang="de-DE" sz="2400" dirty="0" err="1"/>
              <a:t>Partly</a:t>
            </a:r>
            <a:r>
              <a:rPr lang="de-DE" sz="2400" dirty="0"/>
              <a:t> </a:t>
            </a:r>
            <a:r>
              <a:rPr lang="de-DE" sz="2400" dirty="0" err="1"/>
              <a:t>co-related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profile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 err="1"/>
              <a:t>tourism</a:t>
            </a:r>
            <a:r>
              <a:rPr lang="de-DE" sz="2400" dirty="0"/>
              <a:t> </a:t>
            </a:r>
            <a:r>
              <a:rPr lang="de-DE" sz="2400" dirty="0" err="1"/>
              <a:t>sector</a:t>
            </a:r>
            <a:r>
              <a:rPr lang="de-DE" sz="2400" dirty="0"/>
              <a:t> / </a:t>
            </a:r>
            <a:r>
              <a:rPr lang="de-DE" sz="2400" dirty="0" err="1"/>
              <a:t>feed</a:t>
            </a:r>
            <a:r>
              <a:rPr lang="de-DE" sz="2400" dirty="0"/>
              <a:t> </a:t>
            </a:r>
            <a:r>
              <a:rPr lang="de-DE" sz="2400" dirty="0" err="1"/>
              <a:t>industry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22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9053585-F33D-4C40-86D0-4E2851F8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59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6D484-DACA-A746-B359-68BB8B54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&amp; </a:t>
            </a:r>
            <a:r>
              <a:rPr lang="de-DE" dirty="0" err="1"/>
              <a:t>willingness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70C60E-5EE3-DC48-A247-6FF9F1A9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 err="1"/>
              <a:t>Willingness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pay</a:t>
            </a:r>
            <a:endParaRPr lang="de-DE" sz="2800" dirty="0"/>
          </a:p>
          <a:p>
            <a:pPr lvl="1"/>
            <a:r>
              <a:rPr lang="de-DE" sz="2400" dirty="0"/>
              <a:t>Studies </a:t>
            </a:r>
            <a:r>
              <a:rPr lang="de-DE" sz="2400" dirty="0" err="1"/>
              <a:t>show</a:t>
            </a:r>
            <a:r>
              <a:rPr lang="de-DE" sz="2400" dirty="0"/>
              <a:t> high </a:t>
            </a:r>
            <a:r>
              <a:rPr lang="de-DE" sz="2400" dirty="0" err="1"/>
              <a:t>willingness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pay</a:t>
            </a:r>
            <a:endParaRPr lang="de-DE" sz="2800" dirty="0"/>
          </a:p>
          <a:p>
            <a:r>
              <a:rPr lang="de-DE" sz="2800" dirty="0" err="1"/>
              <a:t>Ecolabelling</a:t>
            </a:r>
            <a:r>
              <a:rPr lang="de-DE" sz="2800" dirty="0"/>
              <a:t> &amp; </a:t>
            </a:r>
            <a:r>
              <a:rPr lang="de-DE" sz="2800" dirty="0" err="1"/>
              <a:t>certification</a:t>
            </a:r>
            <a:r>
              <a:rPr lang="de-DE" sz="2800" dirty="0"/>
              <a:t> </a:t>
            </a:r>
            <a:r>
              <a:rPr lang="de-DE" sz="2800" dirty="0" err="1"/>
              <a:t>schemes</a:t>
            </a:r>
            <a:endParaRPr lang="de-DE" sz="2800" dirty="0"/>
          </a:p>
          <a:p>
            <a:pPr lvl="1"/>
            <a:r>
              <a:rPr lang="de-DE" sz="2400" dirty="0" err="1"/>
              <a:t>own</a:t>
            </a:r>
            <a:r>
              <a:rPr lang="de-DE" sz="2400" dirty="0"/>
              <a:t> </a:t>
            </a:r>
            <a:r>
              <a:rPr lang="de-DE" sz="2400" dirty="0" err="1"/>
              <a:t>label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feed</a:t>
            </a:r>
            <a:r>
              <a:rPr lang="de-DE" sz="2400" dirty="0"/>
              <a:t> </a:t>
            </a:r>
            <a:r>
              <a:rPr lang="de-DE" sz="2400" dirty="0" err="1"/>
              <a:t>produced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mussel</a:t>
            </a:r>
            <a:r>
              <a:rPr lang="de-DE" sz="2400" dirty="0"/>
              <a:t> </a:t>
            </a:r>
            <a:r>
              <a:rPr lang="de-DE" sz="2400" dirty="0" err="1"/>
              <a:t>meal</a:t>
            </a:r>
            <a:r>
              <a:rPr lang="de-DE" sz="2400" dirty="0"/>
              <a:t> </a:t>
            </a:r>
          </a:p>
          <a:p>
            <a:pPr lvl="1"/>
            <a:r>
              <a:rPr lang="de-DE" sz="2400" dirty="0"/>
              <a:t>Baltic </a:t>
            </a:r>
            <a:r>
              <a:rPr lang="de-DE" sz="2400" dirty="0" err="1"/>
              <a:t>Sea</a:t>
            </a:r>
            <a:r>
              <a:rPr lang="de-DE" sz="2400" dirty="0"/>
              <a:t> </a:t>
            </a:r>
            <a:r>
              <a:rPr lang="de-DE" sz="2400" dirty="0" err="1"/>
              <a:t>friendly</a:t>
            </a:r>
            <a:r>
              <a:rPr lang="de-DE" sz="2400" dirty="0"/>
              <a:t> </a:t>
            </a:r>
            <a:r>
              <a:rPr lang="de-DE" sz="2400" dirty="0" err="1"/>
              <a:t>hotel</a:t>
            </a:r>
            <a:endParaRPr lang="de-DE" sz="2400" dirty="0"/>
          </a:p>
          <a:p>
            <a:r>
              <a:rPr lang="de-DE" sz="2800" dirty="0" err="1"/>
              <a:t>Nutrient</a:t>
            </a:r>
            <a:r>
              <a:rPr lang="de-DE" sz="2800" dirty="0"/>
              <a:t> Emission </a:t>
            </a:r>
            <a:r>
              <a:rPr lang="de-DE" sz="2800" dirty="0" err="1"/>
              <a:t>Calculator</a:t>
            </a:r>
            <a:endParaRPr lang="de-DE" sz="2800" dirty="0"/>
          </a:p>
          <a:p>
            <a:pPr marL="971550" lvl="1" indent="-514350">
              <a:buAutoNum type="arabicPeriod"/>
            </a:pPr>
            <a:r>
              <a:rPr lang="de-DE" sz="2400" dirty="0" err="1"/>
              <a:t>estimate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nutrient</a:t>
            </a:r>
            <a:r>
              <a:rPr lang="de-DE" sz="2400" dirty="0"/>
              <a:t> </a:t>
            </a:r>
            <a:r>
              <a:rPr lang="de-DE" sz="2400" dirty="0" err="1"/>
              <a:t>footprint</a:t>
            </a:r>
            <a:endParaRPr lang="de-DE" sz="2400" dirty="0"/>
          </a:p>
          <a:p>
            <a:pPr marL="971550" lvl="1" indent="-514350">
              <a:buAutoNum type="arabicPeriod"/>
            </a:pPr>
            <a:r>
              <a:rPr lang="de-DE" sz="2400" dirty="0" err="1"/>
              <a:t>reduce</a:t>
            </a:r>
            <a:r>
              <a:rPr lang="de-DE" sz="2400" dirty="0"/>
              <a:t> </a:t>
            </a:r>
            <a:r>
              <a:rPr lang="de-DE" sz="2400" dirty="0" err="1"/>
              <a:t>emissions</a:t>
            </a:r>
            <a:endParaRPr lang="de-DE" sz="2400" dirty="0"/>
          </a:p>
          <a:p>
            <a:pPr marL="971550" lvl="1" indent="-514350">
              <a:buAutoNum type="arabicPeriod"/>
            </a:pPr>
            <a:r>
              <a:rPr lang="de-DE" sz="2400" dirty="0" err="1"/>
              <a:t>purchase</a:t>
            </a:r>
            <a:r>
              <a:rPr lang="de-DE" sz="2400" dirty="0"/>
              <a:t> </a:t>
            </a:r>
            <a:r>
              <a:rPr lang="de-DE" sz="2400" dirty="0" err="1"/>
              <a:t>offsets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emissions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avoid</a:t>
            </a:r>
            <a:endParaRPr lang="de-DE" sz="2400" dirty="0"/>
          </a:p>
          <a:p>
            <a:pPr marL="971550" lvl="1" indent="-514350">
              <a:buAutoNum type="arabicPeriod"/>
            </a:pP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offset</a:t>
            </a:r>
            <a:r>
              <a:rPr lang="de-DE" sz="2400" dirty="0"/>
              <a:t> </a:t>
            </a:r>
            <a:r>
              <a:rPr lang="de-DE" sz="2400" dirty="0" err="1"/>
              <a:t>projects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746400-0389-EA44-AAC7-00C694F5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55605-E1AE-A448-91D6-D0369E65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23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BA92CF-D6DB-0E49-B339-24DB2A55E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68" y="3501008"/>
            <a:ext cx="2579463" cy="1415721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102616-3880-8E4C-AEDF-FCEAE654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8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41063-8596-4246-9499-059CD137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Payment </a:t>
            </a:r>
            <a:r>
              <a:rPr lang="de-DE" dirty="0" err="1"/>
              <a:t>Schemes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807DF7-3993-BE45-AB97-5E3304001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DE" dirty="0" err="1"/>
              <a:t>Responsibility</a:t>
            </a:r>
            <a:r>
              <a:rPr lang="de-DE" dirty="0"/>
              <a:t> – </a:t>
            </a:r>
            <a:r>
              <a:rPr lang="de-DE" dirty="0" err="1"/>
              <a:t>choosing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EU/National vs. Regional/</a:t>
            </a:r>
            <a:r>
              <a:rPr lang="de-DE" dirty="0" err="1"/>
              <a:t>Local</a:t>
            </a:r>
            <a:endParaRPr lang="de-DE" dirty="0"/>
          </a:p>
          <a:p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Payments</a:t>
            </a:r>
            <a:endParaRPr lang="de-DE" dirty="0"/>
          </a:p>
          <a:p>
            <a:pPr lvl="1"/>
            <a:r>
              <a:rPr lang="de-DE" dirty="0" err="1"/>
              <a:t>Reward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providing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 </a:t>
            </a:r>
            <a:r>
              <a:rPr lang="de-DE" dirty="0" err="1"/>
              <a:t>services</a:t>
            </a:r>
            <a:endParaRPr lang="de-DE" dirty="0"/>
          </a:p>
          <a:p>
            <a:pPr lvl="1"/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nutrients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</a:t>
            </a:r>
            <a:endParaRPr lang="de-DE" dirty="0"/>
          </a:p>
          <a:p>
            <a:r>
              <a:rPr lang="de-DE" dirty="0"/>
              <a:t>Investment vs. Operational </a:t>
            </a:r>
            <a:r>
              <a:rPr lang="de-DE" dirty="0" err="1"/>
              <a:t>Costs</a:t>
            </a:r>
            <a:endParaRPr lang="de-DE" dirty="0"/>
          </a:p>
          <a:p>
            <a:pPr lvl="1"/>
            <a:r>
              <a:rPr lang="de-DE" dirty="0"/>
              <a:t>Support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farms</a:t>
            </a:r>
            <a:r>
              <a:rPr lang="de-DE" dirty="0"/>
              <a:t> &amp; </a:t>
            </a:r>
            <a:r>
              <a:rPr lang="de-DE" dirty="0" err="1"/>
              <a:t>equipment</a:t>
            </a:r>
            <a:r>
              <a:rPr lang="de-DE" dirty="0"/>
              <a:t> (e.g. EMFF)</a:t>
            </a:r>
          </a:p>
          <a:p>
            <a:pPr lvl="1"/>
            <a:r>
              <a:rPr lang="de-DE" dirty="0"/>
              <a:t>Outcome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payments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mussels</a:t>
            </a:r>
            <a:r>
              <a:rPr lang="de-DE" dirty="0"/>
              <a:t> </a:t>
            </a:r>
            <a:r>
              <a:rPr lang="de-DE" dirty="0" err="1"/>
              <a:t>harvested</a:t>
            </a:r>
            <a:endParaRPr lang="de-DE" dirty="0"/>
          </a:p>
          <a:p>
            <a:pPr lvl="1"/>
            <a:r>
              <a:rPr lang="de-DE" dirty="0"/>
              <a:t>Further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‚</a:t>
            </a:r>
            <a:r>
              <a:rPr lang="de-DE" dirty="0" err="1"/>
              <a:t>users</a:t>
            </a:r>
            <a:r>
              <a:rPr lang="de-DE" dirty="0"/>
              <a:t>‘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mussels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08FE6C-B370-3E4A-8872-58A5A7CD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5F920D-CBB3-CE40-851A-2F53523E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24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2C27AD6-25DD-FD49-B35B-A1F50F0A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17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41063-8596-4246-9499-059CD137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153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(operational) </a:t>
            </a:r>
            <a:r>
              <a:rPr lang="de-DE" dirty="0" err="1"/>
              <a:t>costs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807DF7-3993-BE45-AB97-5E330400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/>
              <a:t>General </a:t>
            </a:r>
            <a:r>
              <a:rPr lang="de-DE" sz="2800" dirty="0" err="1"/>
              <a:t>subsidy</a:t>
            </a:r>
            <a:endParaRPr lang="de-DE" sz="2800" dirty="0"/>
          </a:p>
          <a:p>
            <a:pPr lvl="1"/>
            <a:r>
              <a:rPr lang="de-DE" sz="2400" dirty="0" err="1"/>
              <a:t>Funding</a:t>
            </a:r>
            <a:r>
              <a:rPr lang="de-DE" sz="2400" dirty="0"/>
              <a:t> </a:t>
            </a:r>
            <a:r>
              <a:rPr lang="de-DE" sz="2400" dirty="0" err="1"/>
              <a:t>agency</a:t>
            </a:r>
            <a:r>
              <a:rPr lang="de-DE" sz="2400" dirty="0"/>
              <a:t> </a:t>
            </a: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maximum</a:t>
            </a:r>
            <a:r>
              <a:rPr lang="de-DE" sz="2400" dirty="0"/>
              <a:t> </a:t>
            </a:r>
            <a:r>
              <a:rPr lang="de-DE" sz="2400" dirty="0" err="1"/>
              <a:t>amount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farmer</a:t>
            </a:r>
            <a:r>
              <a:rPr lang="de-DE" sz="2400" dirty="0"/>
              <a:t> </a:t>
            </a:r>
            <a:r>
              <a:rPr lang="de-DE" sz="2400" dirty="0" err="1"/>
              <a:t>receives</a:t>
            </a:r>
            <a:endParaRPr lang="de-DE" sz="2400" dirty="0"/>
          </a:p>
          <a:p>
            <a:r>
              <a:rPr lang="de-DE" sz="2800" dirty="0" err="1"/>
              <a:t>Scored</a:t>
            </a:r>
            <a:r>
              <a:rPr lang="de-DE" sz="2800" dirty="0"/>
              <a:t> </a:t>
            </a:r>
            <a:r>
              <a:rPr lang="de-DE" sz="2800" dirty="0" err="1"/>
              <a:t>Subsidy</a:t>
            </a:r>
            <a:endParaRPr lang="de-DE" sz="2800" dirty="0"/>
          </a:p>
          <a:p>
            <a:pPr lvl="1"/>
            <a:r>
              <a:rPr lang="de-DE" sz="2400" dirty="0"/>
              <a:t>Scores for various characteristics such as location or growth rates</a:t>
            </a:r>
          </a:p>
          <a:p>
            <a:pPr lvl="1"/>
            <a:r>
              <a:rPr lang="de-DE" sz="2400" dirty="0"/>
              <a:t>Service provider with best score is offered a payment</a:t>
            </a:r>
          </a:p>
          <a:p>
            <a:r>
              <a:rPr lang="de-DE" sz="2800" dirty="0"/>
              <a:t>Reverse </a:t>
            </a:r>
            <a:r>
              <a:rPr lang="de-DE" sz="2800" dirty="0" err="1"/>
              <a:t>auction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fixed</a:t>
            </a:r>
            <a:r>
              <a:rPr lang="de-DE" sz="2800" dirty="0"/>
              <a:t> </a:t>
            </a:r>
            <a:r>
              <a:rPr lang="de-DE" sz="2800" dirty="0" err="1"/>
              <a:t>cap</a:t>
            </a:r>
            <a:endParaRPr lang="de-DE" sz="2800" dirty="0"/>
          </a:p>
          <a:p>
            <a:pPr lvl="1"/>
            <a:r>
              <a:rPr lang="de-DE" sz="2400" dirty="0"/>
              <a:t>Sellers of mussels related to ecosystem services ‚bid‘ on a per unit price for e.g. nutrient removal </a:t>
            </a:r>
            <a:r>
              <a:rPr lang="de-DE" sz="2400" dirty="0">
                <a:sym typeface="Wingdings" panose="05000000000000000000" pitchFamily="2" charset="2"/>
              </a:rPr>
              <a:t></a:t>
            </a:r>
            <a:r>
              <a:rPr lang="de-DE" sz="2400" dirty="0"/>
              <a:t> maximum payable amount determined by the buyer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08FE6C-B370-3E4A-8872-58A5A7CD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5F920D-CBB3-CE40-851A-2F53523E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25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D49E9DB-D894-714B-92B1-CB150109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6DD10-4675-E441-8230-48394AF3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44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Way Forward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2E78E-6DE5-F845-A359-9457E3C6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6558"/>
            <a:ext cx="8229600" cy="5254770"/>
          </a:xfrm>
          <a:solidFill>
            <a:schemeClr val="bg1">
              <a:alpha val="7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Acceptance / proof that mussel farming provides ES wanted</a:t>
            </a:r>
          </a:p>
          <a:p>
            <a:pPr lvl="1"/>
            <a:r>
              <a:rPr lang="en-GB" dirty="0"/>
              <a:t>Common standards, monitoring, verification, performance, certification, monitoring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Public cause !</a:t>
            </a:r>
          </a:p>
          <a:p>
            <a:r>
              <a:rPr lang="en-GB" b="1" dirty="0">
                <a:solidFill>
                  <a:srgbClr val="C00000"/>
                </a:solidFill>
              </a:rPr>
              <a:t>Importance of right site for right purpose</a:t>
            </a:r>
          </a:p>
          <a:p>
            <a:pPr lvl="1"/>
            <a:r>
              <a:rPr lang="en-GB" dirty="0"/>
              <a:t>Criteria for mussel farm sites may differ according to purpose</a:t>
            </a:r>
          </a:p>
          <a:p>
            <a:pPr lvl="1"/>
            <a:r>
              <a:rPr lang="en-GB" b="1" dirty="0"/>
              <a:t>Public bodies </a:t>
            </a:r>
            <a:r>
              <a:rPr lang="en-GB" dirty="0"/>
              <a:t>interested should develop site plans according to targets</a:t>
            </a:r>
          </a:p>
          <a:p>
            <a:r>
              <a:rPr lang="en-GB" b="1" dirty="0">
                <a:solidFill>
                  <a:srgbClr val="C00000"/>
                </a:solidFill>
              </a:rPr>
              <a:t>Support for investments, monitoring, training, payment test</a:t>
            </a:r>
          </a:p>
          <a:p>
            <a:pPr lvl="1"/>
            <a:r>
              <a:rPr lang="en-GB" dirty="0"/>
              <a:t>EMFF / NCFF </a:t>
            </a:r>
          </a:p>
          <a:p>
            <a:r>
              <a:rPr lang="en-GB" b="1" dirty="0">
                <a:solidFill>
                  <a:srgbClr val="C00000"/>
                </a:solidFill>
              </a:rPr>
              <a:t>Voluntary schemes good start for ongoing payment</a:t>
            </a:r>
          </a:p>
          <a:p>
            <a:pPr lvl="1"/>
            <a:r>
              <a:rPr lang="en-GB" b="1" dirty="0"/>
              <a:t>Schemes available: now !</a:t>
            </a:r>
          </a:p>
          <a:p>
            <a:pPr lvl="1"/>
            <a:r>
              <a:rPr lang="en-GB" dirty="0"/>
              <a:t>Nevertheless administrative / legislative framework better for continuous schemes to grow and to avoid free-riding</a:t>
            </a:r>
          </a:p>
          <a:p>
            <a:r>
              <a:rPr lang="en-GB" b="1" dirty="0">
                <a:solidFill>
                  <a:srgbClr val="C00000"/>
                </a:solidFill>
              </a:rPr>
              <a:t>Lobby for the future</a:t>
            </a:r>
          </a:p>
          <a:p>
            <a:pPr lvl="1"/>
            <a:r>
              <a:rPr lang="en-GB" dirty="0"/>
              <a:t>HELCOM Baltic Sea Action Plan </a:t>
            </a:r>
          </a:p>
          <a:p>
            <a:pPr lvl="1"/>
            <a:r>
              <a:rPr lang="en-GB" dirty="0"/>
              <a:t>EADRF: check additionality &amp; influence the future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3336D-E618-E040-B6C0-3617B112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543" y="6356350"/>
            <a:ext cx="2133600" cy="372547"/>
          </a:xfrm>
        </p:spPr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1C221C-7D9C-3B47-9B29-DFD0BE54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32BFCA-9F06-6341-841D-F1D0089E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58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E9C17-1504-E041-950A-D6D026CD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Finally, some immediate tips for farmers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DAE1FC-3799-EA44-A408-8FEFE310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4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Private foundations, crowd-funding and similar incentives should not be overlooked – can provide good start-up sum.</a:t>
            </a:r>
          </a:p>
          <a:p>
            <a:r>
              <a:rPr lang="en-GB" sz="2800" dirty="0"/>
              <a:t>Look &amp; lobby for national/regional programmes - that fund a farm </a:t>
            </a:r>
          </a:p>
          <a:p>
            <a:r>
              <a:rPr lang="en-GB" sz="2800" dirty="0"/>
              <a:t>Organise yourselves into associations / cooperatives to share costs and to share experiences on getting funding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Organise</a:t>
            </a:r>
            <a:r>
              <a:rPr lang="de-DE" sz="2800" dirty="0"/>
              <a:t> ‚</a:t>
            </a:r>
            <a:r>
              <a:rPr lang="de-DE" sz="2800" dirty="0" err="1"/>
              <a:t>proof</a:t>
            </a:r>
            <a:r>
              <a:rPr lang="de-DE" sz="2800" dirty="0"/>
              <a:t>‘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nutrient</a:t>
            </a:r>
            <a:r>
              <a:rPr lang="de-DE" sz="2800" dirty="0"/>
              <a:t> </a:t>
            </a:r>
            <a:r>
              <a:rPr lang="de-DE" sz="2800" dirty="0" err="1"/>
              <a:t>uptake</a:t>
            </a:r>
            <a:endParaRPr lang="de-DE" sz="2800" dirty="0"/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283F9-E280-144E-A1CA-52CDE761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26969B-F68C-FC4C-80E0-9C63E3CD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27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DD9840-F822-8849-A469-A3E5B550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545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DCC1788A-B891-4D25-A6B4-1039C4F72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2" t="3080" r="4923" b="2988"/>
          <a:stretch/>
        </p:blipFill>
        <p:spPr>
          <a:xfrm>
            <a:off x="2269781" y="1691734"/>
            <a:ext cx="4738842" cy="4738843"/>
          </a:xfrm>
          <a:prstGeom prst="ellipse">
            <a:avLst/>
          </a:prstGeom>
        </p:spPr>
      </p:pic>
      <p:sp>
        <p:nvSpPr>
          <p:cNvPr id="7" name="Textfeld 26">
            <a:extLst>
              <a:ext uri="{FF2B5EF4-FFF2-40B4-BE49-F238E27FC236}">
                <a16:creationId xmlns:a16="http://schemas.microsoft.com/office/drawing/2014/main" id="{BB6EA38D-F87F-4832-9721-FC9F5C3C799D}"/>
              </a:ext>
            </a:extLst>
          </p:cNvPr>
          <p:cNvSpPr txBox="1"/>
          <p:nvPr/>
        </p:nvSpPr>
        <p:spPr>
          <a:xfrm>
            <a:off x="6237969" y="1874750"/>
            <a:ext cx="161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i="1" dirty="0">
                <a:solidFill>
                  <a:schemeClr val="bg1"/>
                </a:solidFill>
                <a:cs typeface="Calibri"/>
              </a:rPr>
              <a:t>Member of:</a:t>
            </a:r>
          </a:p>
        </p:txBody>
      </p:sp>
      <p:sp>
        <p:nvSpPr>
          <p:cNvPr id="8" name="Textfeld 34">
            <a:extLst>
              <a:ext uri="{FF2B5EF4-FFF2-40B4-BE49-F238E27FC236}">
                <a16:creationId xmlns:a16="http://schemas.microsoft.com/office/drawing/2014/main" id="{2DFC4B01-3485-4B8C-87AD-EA1049D04DE9}"/>
              </a:ext>
            </a:extLst>
          </p:cNvPr>
          <p:cNvSpPr txBox="1"/>
          <p:nvPr/>
        </p:nvSpPr>
        <p:spPr>
          <a:xfrm>
            <a:off x="996495" y="5518573"/>
            <a:ext cx="1188132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i="1" dirty="0"/>
              <a:t>Associate members</a:t>
            </a:r>
          </a:p>
        </p:txBody>
      </p:sp>
      <p:sp>
        <p:nvSpPr>
          <p:cNvPr id="9" name="Textfeld 35">
            <a:extLst>
              <a:ext uri="{FF2B5EF4-FFF2-40B4-BE49-F238E27FC236}">
                <a16:creationId xmlns:a16="http://schemas.microsoft.com/office/drawing/2014/main" id="{85F89674-AFDF-4ED8-9803-BE9795CDE436}"/>
              </a:ext>
            </a:extLst>
          </p:cNvPr>
          <p:cNvSpPr txBox="1"/>
          <p:nvPr/>
        </p:nvSpPr>
        <p:spPr>
          <a:xfrm>
            <a:off x="995574" y="4969736"/>
            <a:ext cx="864096" cy="415498"/>
          </a:xfrm>
          <a:prstGeom prst="rect">
            <a:avLst/>
          </a:prstGeom>
          <a:solidFill>
            <a:srgbClr val="B5DBF4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i="1" dirty="0"/>
              <a:t>Full members</a:t>
            </a:r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58277FDE-A07B-4411-B08A-313A343F5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519" y="2273130"/>
            <a:ext cx="1310097" cy="3711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28257BC-4006-4563-92F3-89AC5C167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154" y="2804336"/>
            <a:ext cx="1242138" cy="296202"/>
          </a:xfrm>
          <a:prstGeom prst="rect">
            <a:avLst/>
          </a:prstGeom>
        </p:spPr>
      </p:pic>
      <p:pic>
        <p:nvPicPr>
          <p:cNvPr id="42" name="Bild 11">
            <a:extLst>
              <a:ext uri="{FF2B5EF4-FFF2-40B4-BE49-F238E27FC236}">
                <a16:creationId xmlns:a16="http://schemas.microsoft.com/office/drawing/2014/main" id="{BB644815-6D01-401B-B59A-ADC10B73E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17" y="5555604"/>
            <a:ext cx="1784991" cy="895908"/>
          </a:xfrm>
          <a:prstGeom prst="rect">
            <a:avLst/>
          </a:prstGeom>
        </p:spPr>
      </p:pic>
      <p:sp>
        <p:nvSpPr>
          <p:cNvPr id="43" name="Textfeld 39">
            <a:extLst>
              <a:ext uri="{FF2B5EF4-FFF2-40B4-BE49-F238E27FC236}">
                <a16:creationId xmlns:a16="http://schemas.microsoft.com/office/drawing/2014/main" id="{2E7A5B7A-FFEC-4AFD-A9C4-34B5ED0B6666}"/>
              </a:ext>
            </a:extLst>
          </p:cNvPr>
          <p:cNvSpPr txBox="1"/>
          <p:nvPr/>
        </p:nvSpPr>
        <p:spPr>
          <a:xfrm>
            <a:off x="7145916" y="5125652"/>
            <a:ext cx="14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i="1" dirty="0">
                <a:solidFill>
                  <a:schemeClr val="bg1"/>
                </a:solidFill>
                <a:cs typeface="Calibri"/>
              </a:rPr>
              <a:t>Flagship of:</a:t>
            </a:r>
          </a:p>
        </p:txBody>
      </p:sp>
      <p:sp>
        <p:nvSpPr>
          <p:cNvPr id="44" name="Textfeld 11">
            <a:extLst>
              <a:ext uri="{FF2B5EF4-FFF2-40B4-BE49-F238E27FC236}">
                <a16:creationId xmlns:a16="http://schemas.microsoft.com/office/drawing/2014/main" id="{97899D05-7FA4-4063-97AE-190A03EFBA99}"/>
              </a:ext>
            </a:extLst>
          </p:cNvPr>
          <p:cNvSpPr txBox="1"/>
          <p:nvPr/>
        </p:nvSpPr>
        <p:spPr>
          <a:xfrm>
            <a:off x="151953" y="1786501"/>
            <a:ext cx="176782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ea typeface="DIN Alternate" charset="0"/>
                <a:cs typeface="DIN Alternate" charset="0"/>
              </a:rPr>
              <a:t>the hub</a:t>
            </a:r>
          </a:p>
          <a:p>
            <a:r>
              <a:rPr lang="en-US" sz="1500" b="1" dirty="0">
                <a:solidFill>
                  <a:schemeClr val="bg1"/>
                </a:solidFill>
                <a:ea typeface="DIN Alternate" charset="0"/>
                <a:cs typeface="DIN Alternate" charset="0"/>
              </a:rPr>
              <a:t>for promoting </a:t>
            </a:r>
            <a:br>
              <a:rPr lang="en-US" sz="1500" b="1" dirty="0">
                <a:solidFill>
                  <a:schemeClr val="bg1"/>
                </a:solidFill>
                <a:ea typeface="DIN Alternate" charset="0"/>
                <a:cs typeface="DIN Alternate" charset="0"/>
              </a:rPr>
            </a:br>
            <a:r>
              <a:rPr lang="en-US" sz="1500" b="1" dirty="0">
                <a:solidFill>
                  <a:schemeClr val="bg1"/>
                </a:solidFill>
                <a:ea typeface="DIN Alternate" charset="0"/>
                <a:cs typeface="DIN Alternate" charset="0"/>
              </a:rPr>
              <a:t>a sustainable marine (bio) economy in the Baltic Sea Region and beyond</a:t>
            </a:r>
          </a:p>
          <a:p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A63FB3E-B362-4DB3-90C0-EC96B246E013}"/>
              </a:ext>
            </a:extLst>
          </p:cNvPr>
          <p:cNvSpPr txBox="1">
            <a:spLocks/>
          </p:cNvSpPr>
          <p:nvPr/>
        </p:nvSpPr>
        <p:spPr bwMode="auto">
          <a:xfrm>
            <a:off x="181297" y="399976"/>
            <a:ext cx="8303841" cy="7479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0" i="1">
                <a:solidFill>
                  <a:srgbClr val="529EA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B30014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b="1" kern="0" dirty="0">
                <a:solidFill>
                  <a:srgbClr val="B30014"/>
                </a:solidFill>
                <a:latin typeface="+mn-lt"/>
              </a:rPr>
              <a:t>Members of the SUBMARINER Network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B42203-488C-464B-8E40-2E2A0F1C89BF}"/>
              </a:ext>
            </a:extLst>
          </p:cNvPr>
          <p:cNvSpPr txBox="1"/>
          <p:nvPr/>
        </p:nvSpPr>
        <p:spPr>
          <a:xfrm>
            <a:off x="3995936" y="1025706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kern="0" dirty="0" err="1">
                <a:solidFill>
                  <a:srgbClr val="B30014"/>
                </a:solidFill>
                <a:ea typeface="+mj-ea"/>
                <a:cs typeface="+mj-cs"/>
              </a:rPr>
              <a:t>Mussel</a:t>
            </a:r>
            <a:r>
              <a:rPr lang="de-DE" sz="3200" b="1" i="1" kern="0" dirty="0">
                <a:solidFill>
                  <a:srgbClr val="B30014"/>
                </a:solidFill>
                <a:ea typeface="+mj-ea"/>
                <a:cs typeface="+mj-cs"/>
              </a:rPr>
              <a:t> Community Network</a:t>
            </a:r>
          </a:p>
        </p:txBody>
      </p:sp>
    </p:spTree>
    <p:extLst>
      <p:ext uri="{BB962C8B-B14F-4D97-AF65-F5344CB8AC3E}">
        <p14:creationId xmlns:p14="http://schemas.microsoft.com/office/powerpoint/2010/main" val="230496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Angela Schultz-</a:t>
            </a:r>
            <a:r>
              <a:rPr lang="en-GB" sz="2800" dirty="0" err="1"/>
              <a:t>Zehden</a:t>
            </a:r>
            <a:r>
              <a:rPr lang="en-GB" sz="2800" dirty="0"/>
              <a:t>, </a:t>
            </a:r>
          </a:p>
          <a:p>
            <a:pPr marL="0" indent="0">
              <a:buNone/>
            </a:pPr>
            <a:r>
              <a:rPr lang="en-GB" sz="2800" i="1" dirty="0"/>
              <a:t>SUBMARINER Network </a:t>
            </a:r>
          </a:p>
          <a:p>
            <a:pPr marL="0" indent="0">
              <a:buNone/>
            </a:pPr>
            <a:endParaRPr lang="en-GB" sz="2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88418"/>
            <a:ext cx="2741327" cy="6936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29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1" y="5327529"/>
            <a:ext cx="770929" cy="770929"/>
          </a:xfrm>
          <a:prstGeom prst="rect">
            <a:avLst/>
          </a:prstGeom>
        </p:spPr>
      </p:pic>
      <p:pic>
        <p:nvPicPr>
          <p:cNvPr id="2050" name="Picture 2" descr="G:\Ledningsstaben\RU\Samhällsbyggnad\Landsbygd och skärgård\Baltic Blue Growth\Communication\Logos\Baltic_Blue_Growth-logo\New\b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88418"/>
            <a:ext cx="4104456" cy="7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nhaltsplatzhalter 10" descr="Submariner_2014_Logo_RGB_SMALL.jpg">
            <a:extLst>
              <a:ext uri="{FF2B5EF4-FFF2-40B4-BE49-F238E27FC236}">
                <a16:creationId xmlns:a16="http://schemas.microsoft.com/office/drawing/2014/main" id="{C94631D1-923F-D940-9C7A-8153A30F2E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737" r="-139737"/>
          <a:stretch>
            <a:fillRect/>
          </a:stretch>
        </p:blipFill>
        <p:spPr>
          <a:xfrm>
            <a:off x="457200" y="2946198"/>
            <a:ext cx="8424936" cy="1209134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F5FF-2478-AA4D-B827-5551DB27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07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3</a:t>
            </a:fld>
            <a:endParaRPr lang="en-GB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180640"/>
            <a:ext cx="7991069" cy="88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Mussel </a:t>
            </a:r>
            <a:r>
              <a:rPr lang="de-DE" dirty="0" err="1"/>
              <a:t>farming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an ecosystem service provider </a:t>
            </a:r>
          </a:p>
        </p:txBody>
      </p:sp>
      <p:pic>
        <p:nvPicPr>
          <p:cNvPr id="8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53" y="2780928"/>
            <a:ext cx="2704123" cy="1481859"/>
          </a:xfrm>
        </p:spPr>
      </p:pic>
      <p:cxnSp>
        <p:nvCxnSpPr>
          <p:cNvPr id="9" name="Gerade Verbindung 8"/>
          <p:cNvCxnSpPr>
            <a:cxnSpLocks/>
          </p:cNvCxnSpPr>
          <p:nvPr/>
        </p:nvCxnSpPr>
        <p:spPr>
          <a:xfrm flipH="1" flipV="1">
            <a:off x="1763688" y="2193462"/>
            <a:ext cx="993965" cy="6527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110126" y="1793352"/>
            <a:ext cx="130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Food 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1632238" y="4240279"/>
            <a:ext cx="997438" cy="517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cxnSpLocks/>
          </p:cNvCxnSpPr>
          <p:nvPr/>
        </p:nvCxnSpPr>
        <p:spPr>
          <a:xfrm flipV="1">
            <a:off x="5454220" y="2229176"/>
            <a:ext cx="1131160" cy="5813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cxnSpLocks/>
          </p:cNvCxnSpPr>
          <p:nvPr/>
        </p:nvCxnSpPr>
        <p:spPr>
          <a:xfrm>
            <a:off x="5333799" y="4240279"/>
            <a:ext cx="1219401" cy="6224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585380" y="1959305"/>
            <a:ext cx="212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Feed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723165" y="4756039"/>
            <a:ext cx="1793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Improve water quality – take up nutrients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438AFC2-4A5E-D140-9A83-544D1444AD3F}"/>
              </a:ext>
            </a:extLst>
          </p:cNvPr>
          <p:cNvSpPr txBox="1"/>
          <p:nvPr/>
        </p:nvSpPr>
        <p:spPr>
          <a:xfrm>
            <a:off x="545654" y="4733870"/>
            <a:ext cx="1833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Economy (</a:t>
            </a:r>
            <a:r>
              <a:rPr lang="de-DE" sz="2000" dirty="0" err="1">
                <a:solidFill>
                  <a:schemeClr val="accent2"/>
                </a:solidFill>
              </a:rPr>
              <a:t>tourism</a:t>
            </a:r>
            <a:r>
              <a:rPr lang="de-DE" sz="2000" dirty="0">
                <a:solidFill>
                  <a:schemeClr val="accent2"/>
                </a:solidFill>
              </a:rPr>
              <a:t>, rural </a:t>
            </a:r>
            <a:r>
              <a:rPr lang="de-DE" sz="2000" dirty="0" err="1">
                <a:solidFill>
                  <a:schemeClr val="accent2"/>
                </a:solidFill>
              </a:rPr>
              <a:t>regeneration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940942-535C-D14D-B325-DB5FAABA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19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4</a:t>
            </a:fld>
            <a:endParaRPr lang="en-GB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180640"/>
            <a:ext cx="7991069" cy="88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Mussel farming – </a:t>
            </a:r>
            <a:br>
              <a:rPr lang="de-DE" dirty="0"/>
            </a:br>
            <a:r>
              <a:rPr lang="de-DE" dirty="0" err="1"/>
              <a:t>related</a:t>
            </a:r>
            <a:r>
              <a:rPr lang="de-DE" dirty="0"/>
              <a:t> payments</a:t>
            </a:r>
          </a:p>
        </p:txBody>
      </p:sp>
      <p:pic>
        <p:nvPicPr>
          <p:cNvPr id="8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53" y="2780928"/>
            <a:ext cx="2704123" cy="1481859"/>
          </a:xfrm>
        </p:spPr>
      </p:pic>
      <p:cxnSp>
        <p:nvCxnSpPr>
          <p:cNvPr id="9" name="Gerade Verbindung 8"/>
          <p:cNvCxnSpPr/>
          <p:nvPr/>
        </p:nvCxnSpPr>
        <p:spPr>
          <a:xfrm flipH="1" flipV="1">
            <a:off x="1620515" y="2397853"/>
            <a:ext cx="1137138" cy="4484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9811" y="1677829"/>
            <a:ext cx="130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Food 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1632238" y="4240279"/>
            <a:ext cx="997438" cy="517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4873669" y="2274203"/>
            <a:ext cx="1230923" cy="3868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333799" y="4240279"/>
            <a:ext cx="1332523" cy="3927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17844" y="1749316"/>
            <a:ext cx="212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Feed = 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654599" y="4569552"/>
            <a:ext cx="1793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accent2"/>
                </a:solidFill>
              </a:rPr>
              <a:t>Increase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water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quality</a:t>
            </a:r>
            <a:r>
              <a:rPr lang="de-DE" sz="2000" dirty="0">
                <a:solidFill>
                  <a:schemeClr val="accent2"/>
                </a:solidFill>
              </a:rPr>
              <a:t> – </a:t>
            </a:r>
            <a:r>
              <a:rPr lang="de-DE" sz="2000" dirty="0" err="1">
                <a:solidFill>
                  <a:schemeClr val="accent2"/>
                </a:solidFill>
              </a:rPr>
              <a:t>take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up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  <a:r>
              <a:rPr lang="de-DE" sz="2000" dirty="0" err="1">
                <a:solidFill>
                  <a:schemeClr val="accent2"/>
                </a:solidFill>
              </a:rPr>
              <a:t>nutrients</a:t>
            </a:r>
            <a:r>
              <a:rPr lang="de-DE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438AFC2-4A5E-D140-9A83-544D1444AD3F}"/>
              </a:ext>
            </a:extLst>
          </p:cNvPr>
          <p:cNvSpPr txBox="1"/>
          <p:nvPr/>
        </p:nvSpPr>
        <p:spPr>
          <a:xfrm>
            <a:off x="259296" y="4436632"/>
            <a:ext cx="1833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Economy (</a:t>
            </a:r>
            <a:r>
              <a:rPr lang="de-DE" sz="2000" dirty="0" err="1">
                <a:solidFill>
                  <a:schemeClr val="accent2"/>
                </a:solidFill>
              </a:rPr>
              <a:t>tourism</a:t>
            </a:r>
            <a:r>
              <a:rPr lang="de-DE" sz="2000" dirty="0">
                <a:solidFill>
                  <a:schemeClr val="accent2"/>
                </a:solidFill>
              </a:rPr>
              <a:t>, rural </a:t>
            </a:r>
            <a:r>
              <a:rPr lang="de-DE" sz="2000" dirty="0" err="1">
                <a:solidFill>
                  <a:schemeClr val="accent2"/>
                </a:solidFill>
              </a:rPr>
              <a:t>regeneration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373188-CA20-8B4F-B60E-F0E7040CF55B}"/>
              </a:ext>
            </a:extLst>
          </p:cNvPr>
          <p:cNvSpPr txBox="1"/>
          <p:nvPr/>
        </p:nvSpPr>
        <p:spPr>
          <a:xfrm>
            <a:off x="1314494" y="1616273"/>
            <a:ext cx="106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= €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5236FF98-8CB2-7B41-8BDB-91444441B973}"/>
              </a:ext>
            </a:extLst>
          </p:cNvPr>
          <p:cNvCxnSpPr/>
          <p:nvPr/>
        </p:nvCxnSpPr>
        <p:spPr>
          <a:xfrm flipV="1">
            <a:off x="251520" y="4005064"/>
            <a:ext cx="1937564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595812D-0618-5A4B-8F9D-D2A2EB89BC53}"/>
              </a:ext>
            </a:extLst>
          </p:cNvPr>
          <p:cNvCxnSpPr/>
          <p:nvPr/>
        </p:nvCxnSpPr>
        <p:spPr>
          <a:xfrm>
            <a:off x="259296" y="4005064"/>
            <a:ext cx="192978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3590D5C-A83E-FD4C-8722-0BCBB376E1AA}"/>
              </a:ext>
            </a:extLst>
          </p:cNvPr>
          <p:cNvCxnSpPr/>
          <p:nvPr/>
        </p:nvCxnSpPr>
        <p:spPr>
          <a:xfrm flipV="1">
            <a:off x="6369643" y="4262787"/>
            <a:ext cx="2078626" cy="1614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D12254F-B6AE-1A4C-8FCE-43B2E2816DB4}"/>
              </a:ext>
            </a:extLst>
          </p:cNvPr>
          <p:cNvCxnSpPr/>
          <p:nvPr/>
        </p:nvCxnSpPr>
        <p:spPr>
          <a:xfrm>
            <a:off x="6517983" y="4240279"/>
            <a:ext cx="1930286" cy="1781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1C90F2-C417-E445-A993-FE1647F9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5F3BA337-9469-4847-ADC3-F1DF3FC550AB}"/>
              </a:ext>
            </a:extLst>
          </p:cNvPr>
          <p:cNvSpPr txBox="1">
            <a:spLocks/>
          </p:cNvSpPr>
          <p:nvPr/>
        </p:nvSpPr>
        <p:spPr>
          <a:xfrm>
            <a:off x="663200" y="5822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19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Baltic Blue Growth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5</a:t>
            </a:fld>
            <a:endParaRPr lang="en-GB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180640"/>
            <a:ext cx="7991069" cy="88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400" dirty="0" err="1"/>
              <a:t>Mussels</a:t>
            </a:r>
            <a:r>
              <a:rPr lang="de-DE" sz="3400" dirty="0"/>
              <a:t> – </a:t>
            </a:r>
            <a:r>
              <a:rPr lang="de-DE" sz="3400" dirty="0" err="1"/>
              <a:t>related</a:t>
            </a:r>
            <a:r>
              <a:rPr lang="de-DE" sz="3400" dirty="0"/>
              <a:t> </a:t>
            </a:r>
            <a:r>
              <a:rPr lang="de-DE" sz="3400" dirty="0" err="1"/>
              <a:t>payments</a:t>
            </a:r>
            <a:endParaRPr lang="de-DE" sz="3400" dirty="0"/>
          </a:p>
        </p:txBody>
      </p:sp>
      <p:pic>
        <p:nvPicPr>
          <p:cNvPr id="8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53" y="2780928"/>
            <a:ext cx="2704123" cy="1481859"/>
          </a:xfrm>
        </p:spPr>
      </p:pic>
      <p:cxnSp>
        <p:nvCxnSpPr>
          <p:cNvPr id="9" name="Gerade Verbindung 8"/>
          <p:cNvCxnSpPr>
            <a:cxnSpLocks/>
          </p:cNvCxnSpPr>
          <p:nvPr/>
        </p:nvCxnSpPr>
        <p:spPr>
          <a:xfrm flipH="1" flipV="1">
            <a:off x="1620515" y="2287365"/>
            <a:ext cx="1137138" cy="5588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9810" y="1717121"/>
            <a:ext cx="130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</a:rPr>
              <a:t>Food = €</a:t>
            </a:r>
          </a:p>
        </p:txBody>
      </p:sp>
      <p:cxnSp>
        <p:nvCxnSpPr>
          <p:cNvPr id="11" name="Gerade Verbindung 10"/>
          <p:cNvCxnSpPr>
            <a:cxnSpLocks/>
          </p:cNvCxnSpPr>
          <p:nvPr/>
        </p:nvCxnSpPr>
        <p:spPr>
          <a:xfrm flipH="1">
            <a:off x="1638898" y="3929926"/>
            <a:ext cx="889389" cy="58855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cxnSpLocks/>
          </p:cNvCxnSpPr>
          <p:nvPr/>
        </p:nvCxnSpPr>
        <p:spPr>
          <a:xfrm flipV="1">
            <a:off x="4873669" y="2174555"/>
            <a:ext cx="1146131" cy="4865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cxnSpLocks/>
          </p:cNvCxnSpPr>
          <p:nvPr/>
        </p:nvCxnSpPr>
        <p:spPr>
          <a:xfrm>
            <a:off x="5333799" y="4014866"/>
            <a:ext cx="686001" cy="41867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404701" y="1749316"/>
            <a:ext cx="2127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Feed = 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31523" y="4282894"/>
            <a:ext cx="24586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FF0000"/>
                </a:solidFill>
              </a:rPr>
              <a:t>Take </a:t>
            </a:r>
            <a:r>
              <a:rPr lang="de-DE" sz="2200" dirty="0" err="1">
                <a:solidFill>
                  <a:srgbClr val="FF0000"/>
                </a:solidFill>
              </a:rPr>
              <a:t>up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nutrients</a:t>
            </a:r>
            <a:r>
              <a:rPr lang="de-DE" sz="2200" dirty="0">
                <a:solidFill>
                  <a:srgbClr val="FF0000"/>
                </a:solidFill>
              </a:rPr>
              <a:t>: </a:t>
            </a:r>
            <a:r>
              <a:rPr lang="de-DE" sz="2200" dirty="0" err="1">
                <a:solidFill>
                  <a:srgbClr val="FF0000"/>
                </a:solidFill>
              </a:rPr>
              <a:t>as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compensation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for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fish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farm</a:t>
            </a:r>
            <a:r>
              <a:rPr lang="de-DE" sz="2200" dirty="0">
                <a:solidFill>
                  <a:srgbClr val="FF0000"/>
                </a:solidFill>
              </a:rPr>
              <a:t> (IMTA) </a:t>
            </a:r>
          </a:p>
          <a:p>
            <a:pPr algn="ctr"/>
            <a:r>
              <a:rPr lang="de-DE" sz="2200" dirty="0">
                <a:solidFill>
                  <a:srgbClr val="FF0000"/>
                </a:solidFill>
              </a:rPr>
              <a:t>In such </a:t>
            </a:r>
            <a:r>
              <a:rPr lang="de-DE" sz="2200" dirty="0" err="1">
                <a:solidFill>
                  <a:srgbClr val="FF0000"/>
                </a:solidFill>
              </a:rPr>
              <a:t>case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paid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by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fish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 err="1">
                <a:solidFill>
                  <a:srgbClr val="FF0000"/>
                </a:solidFill>
              </a:rPr>
              <a:t>farm</a:t>
            </a:r>
            <a:r>
              <a:rPr lang="de-DE" sz="22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438AFC2-4A5E-D140-9A83-544D1444AD3F}"/>
              </a:ext>
            </a:extLst>
          </p:cNvPr>
          <p:cNvSpPr txBox="1"/>
          <p:nvPr/>
        </p:nvSpPr>
        <p:spPr>
          <a:xfrm>
            <a:off x="218482" y="4783497"/>
            <a:ext cx="1833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chemeClr val="accent2"/>
                </a:solidFill>
              </a:rPr>
              <a:t>Economy (e.g. </a:t>
            </a:r>
            <a:r>
              <a:rPr lang="de-DE" sz="2200" dirty="0" err="1">
                <a:solidFill>
                  <a:schemeClr val="accent2"/>
                </a:solidFill>
              </a:rPr>
              <a:t>tourism</a:t>
            </a:r>
            <a:r>
              <a:rPr lang="de-DE" sz="2200" dirty="0">
                <a:solidFill>
                  <a:schemeClr val="accent2"/>
                </a:solidFill>
              </a:rPr>
              <a:t>, rural </a:t>
            </a:r>
            <a:r>
              <a:rPr lang="de-DE" sz="2200" dirty="0" err="1">
                <a:solidFill>
                  <a:schemeClr val="accent2"/>
                </a:solidFill>
              </a:rPr>
              <a:t>regeneration</a:t>
            </a:r>
            <a:r>
              <a:rPr lang="de-DE" sz="22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5236FF98-8CB2-7B41-8BDB-91444441B973}"/>
              </a:ext>
            </a:extLst>
          </p:cNvPr>
          <p:cNvCxnSpPr>
            <a:cxnSpLocks/>
          </p:cNvCxnSpPr>
          <p:nvPr/>
        </p:nvCxnSpPr>
        <p:spPr>
          <a:xfrm flipV="1">
            <a:off x="335353" y="4670637"/>
            <a:ext cx="1402033" cy="1350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595812D-0618-5A4B-8F9D-D2A2EB89BC53}"/>
              </a:ext>
            </a:extLst>
          </p:cNvPr>
          <p:cNvCxnSpPr>
            <a:cxnSpLocks/>
          </p:cNvCxnSpPr>
          <p:nvPr/>
        </p:nvCxnSpPr>
        <p:spPr>
          <a:xfrm>
            <a:off x="225808" y="4658956"/>
            <a:ext cx="1621125" cy="1350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5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ED5FD5-A30C-9948-82C5-97C34593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15ED5E-27D6-154E-920A-EAD2930D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2872F4-3B3B-4B4B-AFDD-73B480C9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9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Aim of ES study: </a:t>
            </a:r>
            <a:br>
              <a:rPr lang="en-GB" dirty="0"/>
            </a:br>
            <a:r>
              <a:rPr lang="en-GB" sz="3600" dirty="0"/>
              <a:t>Provide arguments / recommendations for policy makers &amp; mussel farmers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1B09C7-48A0-D148-8D93-03B1863E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54" y="2564904"/>
            <a:ext cx="8363272" cy="3096344"/>
          </a:xfrm>
        </p:spPr>
        <p:txBody>
          <a:bodyPr>
            <a:normAutofit/>
          </a:bodyPr>
          <a:lstStyle/>
          <a:p>
            <a:r>
              <a:rPr lang="en-US" sz="3000" dirty="0"/>
              <a:t>Legislative Framework – a push ?</a:t>
            </a:r>
          </a:p>
          <a:p>
            <a:r>
              <a:rPr lang="en-US" dirty="0"/>
              <a:t>Who should/could pay for ecosystem services ?</a:t>
            </a:r>
          </a:p>
          <a:p>
            <a:r>
              <a:rPr lang="en-US" dirty="0"/>
              <a:t>How much to pay ? </a:t>
            </a:r>
          </a:p>
          <a:p>
            <a:r>
              <a:rPr lang="en-US" dirty="0"/>
              <a:t>How to pay ? </a:t>
            </a:r>
          </a:p>
          <a:p>
            <a:r>
              <a:rPr lang="en-US" dirty="0"/>
              <a:t>Who needs to do / pay for what ?</a:t>
            </a:r>
          </a:p>
          <a:p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DE958D-2222-5841-AEB7-D605F54F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1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D6B6292-D5EE-443E-A97A-25ADF6545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720984"/>
              </p:ext>
            </p:extLst>
          </p:nvPr>
        </p:nvGraphicFramePr>
        <p:xfrm>
          <a:off x="487302" y="2204864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7</a:t>
            </a:fld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795911" cy="857250"/>
          </a:xfrm>
        </p:spPr>
        <p:txBody>
          <a:bodyPr>
            <a:normAutofit/>
          </a:bodyPr>
          <a:lstStyle/>
          <a:p>
            <a:r>
              <a:rPr lang="de-DE" dirty="0"/>
              <a:t>Payment </a:t>
            </a:r>
            <a:r>
              <a:rPr lang="de-DE" dirty="0" err="1"/>
              <a:t>scheme</a:t>
            </a:r>
            <a:r>
              <a:rPr lang="de-DE" dirty="0"/>
              <a:t> design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What are requirements for a scheme to gain acceptance?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A12D7D6-9435-0241-AE27-C3E26C84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2899BE-26EE-634A-B7C5-4D77401D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92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F2A1-35FD-794A-8109-02433B2B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Legislative Framework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00DD-BCCF-2D43-8D3A-012D6A2A6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International </a:t>
            </a:r>
            <a:r>
              <a:rPr lang="de-DE" sz="2400" b="1" dirty="0" err="1"/>
              <a:t>Conventions</a:t>
            </a:r>
            <a:endParaRPr lang="de-DE" sz="2400" b="1" dirty="0"/>
          </a:p>
          <a:p>
            <a:pPr lvl="1"/>
            <a:r>
              <a:rPr lang="de-DE" sz="2400" dirty="0"/>
              <a:t>UNCLOS, </a:t>
            </a:r>
            <a:r>
              <a:rPr lang="de-DE" sz="2400" dirty="0" err="1"/>
              <a:t>Convention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Biological </a:t>
            </a:r>
            <a:r>
              <a:rPr lang="de-DE" sz="2400" dirty="0" err="1"/>
              <a:t>Diversity</a:t>
            </a:r>
            <a:r>
              <a:rPr lang="de-DE" sz="2400" dirty="0"/>
              <a:t>, SDGs</a:t>
            </a:r>
          </a:p>
          <a:p>
            <a:pPr lvl="1"/>
            <a:r>
              <a:rPr lang="de-DE" sz="2400" dirty="0"/>
              <a:t>International </a:t>
            </a:r>
            <a:r>
              <a:rPr lang="de-DE" sz="2400" dirty="0" err="1"/>
              <a:t>Convention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Prevention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Pollution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Ships</a:t>
            </a:r>
            <a:r>
              <a:rPr lang="de-DE" sz="2400" dirty="0"/>
              <a:t> (MARPOL)</a:t>
            </a:r>
          </a:p>
          <a:p>
            <a:r>
              <a:rPr lang="de-DE" sz="2400" b="1" dirty="0"/>
              <a:t>EU </a:t>
            </a:r>
            <a:r>
              <a:rPr lang="de-DE" sz="2400" b="1" dirty="0" err="1"/>
              <a:t>Legislation</a:t>
            </a:r>
            <a:endParaRPr lang="de-DE" sz="2400" b="1" dirty="0"/>
          </a:p>
          <a:p>
            <a:pPr lvl="1"/>
            <a:r>
              <a:rPr lang="de-DE" sz="2400" dirty="0" err="1"/>
              <a:t>Water</a:t>
            </a:r>
            <a:r>
              <a:rPr lang="de-DE" sz="2400" dirty="0"/>
              <a:t> Framework </a:t>
            </a:r>
            <a:r>
              <a:rPr lang="de-DE" sz="2400" dirty="0" err="1"/>
              <a:t>Directive</a:t>
            </a:r>
            <a:endParaRPr lang="de-DE" sz="2400" dirty="0"/>
          </a:p>
          <a:p>
            <a:pPr lvl="1"/>
            <a:r>
              <a:rPr lang="de-DE" sz="2400" dirty="0"/>
              <a:t>Marine </a:t>
            </a:r>
            <a:r>
              <a:rPr lang="de-DE" sz="2400" dirty="0" err="1"/>
              <a:t>Strategy</a:t>
            </a:r>
            <a:r>
              <a:rPr lang="de-DE" sz="2400" dirty="0"/>
              <a:t> Framework </a:t>
            </a:r>
            <a:r>
              <a:rPr lang="de-DE" sz="2400" dirty="0" err="1"/>
              <a:t>Directive</a:t>
            </a:r>
            <a:endParaRPr lang="de-DE" sz="2400" dirty="0"/>
          </a:p>
          <a:p>
            <a:pPr lvl="1"/>
            <a:r>
              <a:rPr lang="de-DE" sz="2400" dirty="0"/>
              <a:t>Nitrates </a:t>
            </a:r>
            <a:r>
              <a:rPr lang="de-DE" sz="2400" dirty="0" err="1"/>
              <a:t>Directive</a:t>
            </a:r>
            <a:endParaRPr lang="de-DE" sz="2400" dirty="0"/>
          </a:p>
          <a:p>
            <a:pPr lvl="1"/>
            <a:r>
              <a:rPr lang="de-DE" sz="2400" dirty="0" err="1"/>
              <a:t>Organic</a:t>
            </a:r>
            <a:r>
              <a:rPr lang="de-DE" sz="2400" dirty="0"/>
              <a:t> </a:t>
            </a:r>
            <a:r>
              <a:rPr lang="de-DE" sz="2400" dirty="0" err="1"/>
              <a:t>aquaculture</a:t>
            </a:r>
            <a:r>
              <a:rPr lang="de-DE" sz="2400" dirty="0"/>
              <a:t> </a:t>
            </a:r>
            <a:r>
              <a:rPr lang="de-DE" sz="2400" dirty="0" err="1"/>
              <a:t>according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EU </a:t>
            </a:r>
            <a:r>
              <a:rPr lang="de-DE" sz="2400" dirty="0" err="1"/>
              <a:t>certification</a:t>
            </a:r>
            <a:endParaRPr lang="de-DE" sz="2400" dirty="0"/>
          </a:p>
          <a:p>
            <a:r>
              <a:rPr lang="de-DE" sz="2400" b="1" dirty="0"/>
              <a:t>HELCOM Baltic </a:t>
            </a:r>
            <a:r>
              <a:rPr lang="de-DE" sz="2400" b="1" dirty="0" err="1"/>
              <a:t>Sea</a:t>
            </a:r>
            <a:r>
              <a:rPr lang="de-DE" sz="2400" b="1" dirty="0"/>
              <a:t> Action Plan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0045B0-0234-DB45-B5A1-B4FCD453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0DB19-EB9B-EA46-BED8-B0B8B88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8</a:t>
            </a:fld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BA509DC-AD94-144F-9723-D9EEE8E8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7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71E4A-B300-744F-88FF-B44B63A4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600E35A-CC6D-5F47-95C3-905B947A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en-GB" sz="1800" b="1" dirty="0"/>
              <a:t>No law forbids mussel farming – but no explicit support</a:t>
            </a:r>
            <a:endParaRPr lang="en-GB" sz="1800" dirty="0"/>
          </a:p>
          <a:p>
            <a:r>
              <a:rPr lang="en-GB" sz="1800" dirty="0"/>
              <a:t>Legal basis for land-based measures for </a:t>
            </a:r>
            <a:r>
              <a:rPr lang="en-GB" sz="1800" b="1" dirty="0"/>
              <a:t>reducing nutrient inflow </a:t>
            </a:r>
            <a:r>
              <a:rPr lang="en-GB" sz="1800" dirty="0"/>
              <a:t>are in place – weaker for non-point (e.g. agriculture) than point source (e.g. wastewater) </a:t>
            </a:r>
          </a:p>
          <a:p>
            <a:r>
              <a:rPr lang="en-GB" sz="1800" dirty="0"/>
              <a:t>Legislation and </a:t>
            </a:r>
            <a:r>
              <a:rPr lang="en-GB" sz="1800" b="1" dirty="0"/>
              <a:t>policy gap </a:t>
            </a:r>
            <a:r>
              <a:rPr lang="en-GB" sz="1800" dirty="0"/>
              <a:t>concerning sea-based measures (mussel and seaweed cultivation etc.) </a:t>
            </a:r>
            <a:r>
              <a:rPr lang="en-GB" sz="1800" b="1" dirty="0"/>
              <a:t>reducing nutrient content</a:t>
            </a:r>
          </a:p>
          <a:p>
            <a:r>
              <a:rPr lang="en-GB" sz="1800" b="1" dirty="0"/>
              <a:t>Could be used as ‘measure’ under WFD and MFSD – justification for funding</a:t>
            </a:r>
          </a:p>
          <a:p>
            <a:r>
              <a:rPr lang="en-GB" sz="1800" b="1" dirty="0"/>
              <a:t>A lot left to national and regional interpretation</a:t>
            </a:r>
          </a:p>
          <a:p>
            <a:endParaRPr lang="en-GB" sz="1725" b="1" dirty="0">
              <a:solidFill>
                <a:srgbClr val="002060"/>
              </a:solidFill>
            </a:endParaRPr>
          </a:p>
          <a:p>
            <a:endParaRPr lang="en-GB" sz="1725" b="1" dirty="0">
              <a:solidFill>
                <a:srgbClr val="002060"/>
              </a:solidFill>
            </a:endParaRPr>
          </a:p>
        </p:txBody>
      </p:sp>
      <p:pic>
        <p:nvPicPr>
          <p:cNvPr id="5" name="Inhaltsplatzhalter 6" descr="waves.jpg">
            <a:extLst>
              <a:ext uri="{FF2B5EF4-FFF2-40B4-BE49-F238E27FC236}">
                <a16:creationId xmlns:a16="http://schemas.microsoft.com/office/drawing/2014/main" id="{3633974E-9DB5-9343-A1CC-6C3EA34F4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2" b="29872"/>
          <a:stretch>
            <a:fillRect/>
          </a:stretch>
        </p:blipFill>
        <p:spPr>
          <a:xfrm>
            <a:off x="2909252" y="4672501"/>
            <a:ext cx="2536031" cy="13986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6D5278-5A4A-7A43-8C65-E9C347AC1BCC}"/>
              </a:ext>
            </a:extLst>
          </p:cNvPr>
          <p:cNvSpPr txBox="1"/>
          <p:nvPr/>
        </p:nvSpPr>
        <p:spPr>
          <a:xfrm>
            <a:off x="3265098" y="5778457"/>
            <a:ext cx="1762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 err="1">
                <a:solidFill>
                  <a:srgbClr val="FF0000"/>
                </a:solidFill>
              </a:rPr>
              <a:t>Nutrient</a:t>
            </a:r>
            <a:r>
              <a:rPr lang="de-DE" sz="1350" dirty="0">
                <a:solidFill>
                  <a:srgbClr val="FF0000"/>
                </a:solidFill>
              </a:rPr>
              <a:t> </a:t>
            </a:r>
            <a:r>
              <a:rPr lang="de-DE" sz="1350" dirty="0" err="1">
                <a:solidFill>
                  <a:srgbClr val="FF0000"/>
                </a:solidFill>
              </a:rPr>
              <a:t>content</a:t>
            </a: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2D8239-521D-EC48-BAD8-18A47CC90D88}"/>
              </a:ext>
            </a:extLst>
          </p:cNvPr>
          <p:cNvSpPr txBox="1"/>
          <p:nvPr/>
        </p:nvSpPr>
        <p:spPr>
          <a:xfrm>
            <a:off x="3553974" y="3832291"/>
            <a:ext cx="12465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18A5CD"/>
                </a:solidFill>
              </a:rPr>
              <a:t>Air (</a:t>
            </a:r>
            <a:r>
              <a:rPr lang="de-DE" sz="1350" dirty="0" err="1">
                <a:solidFill>
                  <a:srgbClr val="18A5CD"/>
                </a:solidFill>
              </a:rPr>
              <a:t>ships</a:t>
            </a:r>
            <a:r>
              <a:rPr lang="de-DE" sz="1350" dirty="0">
                <a:solidFill>
                  <a:srgbClr val="18A5CD"/>
                </a:solidFill>
              </a:rPr>
              <a:t>)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B899DB0-9F63-4047-9371-B676A47C8B90}"/>
              </a:ext>
            </a:extLst>
          </p:cNvPr>
          <p:cNvCxnSpPr>
            <a:cxnSpLocks/>
          </p:cNvCxnSpPr>
          <p:nvPr/>
        </p:nvCxnSpPr>
        <p:spPr>
          <a:xfrm>
            <a:off x="4146161" y="4149080"/>
            <a:ext cx="0" cy="318587"/>
          </a:xfrm>
          <a:prstGeom prst="straightConnector1">
            <a:avLst/>
          </a:prstGeom>
          <a:ln w="31750">
            <a:solidFill>
              <a:srgbClr val="A8C8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F14B92D-BBC6-EC48-94BF-AC504E94BEBF}"/>
              </a:ext>
            </a:extLst>
          </p:cNvPr>
          <p:cNvSpPr txBox="1"/>
          <p:nvPr/>
        </p:nvSpPr>
        <p:spPr>
          <a:xfrm>
            <a:off x="781828" y="5119786"/>
            <a:ext cx="13692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>
                <a:solidFill>
                  <a:srgbClr val="18A5CD"/>
                </a:solidFill>
              </a:rPr>
              <a:t>Agriculture</a:t>
            </a:r>
            <a:r>
              <a:rPr lang="de-DE" sz="1350" dirty="0">
                <a:solidFill>
                  <a:srgbClr val="18A5CD"/>
                </a:solidFill>
              </a:rPr>
              <a:t> </a:t>
            </a:r>
          </a:p>
          <a:p>
            <a:r>
              <a:rPr lang="de-DE" sz="1350" dirty="0">
                <a:solidFill>
                  <a:srgbClr val="18A5CD"/>
                </a:solidFill>
              </a:rPr>
              <a:t>(</a:t>
            </a:r>
            <a:r>
              <a:rPr lang="de-DE" sz="1350" dirty="0" err="1">
                <a:solidFill>
                  <a:srgbClr val="18A5CD"/>
                </a:solidFill>
              </a:rPr>
              <a:t>crops</a:t>
            </a:r>
            <a:r>
              <a:rPr lang="de-DE" sz="1350" dirty="0">
                <a:solidFill>
                  <a:srgbClr val="18A5CD"/>
                </a:solidFill>
              </a:rPr>
              <a:t>, </a:t>
            </a:r>
            <a:r>
              <a:rPr lang="de-DE" sz="1350" dirty="0" err="1">
                <a:solidFill>
                  <a:srgbClr val="18A5CD"/>
                </a:solidFill>
              </a:rPr>
              <a:t>animals</a:t>
            </a:r>
            <a:r>
              <a:rPr lang="de-DE" sz="1350" dirty="0">
                <a:solidFill>
                  <a:srgbClr val="18A5CD"/>
                </a:solidFill>
              </a:rPr>
              <a:t>)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59E14C5-DA3A-2245-82A1-9E0F6FB5F39C}"/>
              </a:ext>
            </a:extLst>
          </p:cNvPr>
          <p:cNvCxnSpPr>
            <a:cxnSpLocks/>
          </p:cNvCxnSpPr>
          <p:nvPr/>
        </p:nvCxnSpPr>
        <p:spPr>
          <a:xfrm>
            <a:off x="2288857" y="5371817"/>
            <a:ext cx="380398" cy="2179"/>
          </a:xfrm>
          <a:prstGeom prst="straightConnector1">
            <a:avLst/>
          </a:prstGeom>
          <a:ln w="31750">
            <a:solidFill>
              <a:srgbClr val="A8C8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8755CB6-A01A-6640-95D4-23907BD05377}"/>
              </a:ext>
            </a:extLst>
          </p:cNvPr>
          <p:cNvSpPr txBox="1"/>
          <p:nvPr/>
        </p:nvSpPr>
        <p:spPr>
          <a:xfrm>
            <a:off x="6202520" y="5107954"/>
            <a:ext cx="11191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>
                <a:solidFill>
                  <a:srgbClr val="18A5CD"/>
                </a:solidFill>
              </a:rPr>
              <a:t>Wastewater</a:t>
            </a:r>
            <a:endParaRPr lang="de-DE" sz="1350" dirty="0">
              <a:solidFill>
                <a:srgbClr val="18A5CD"/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3F66765-84E0-CF46-91B6-6BB187BA0AA2}"/>
              </a:ext>
            </a:extLst>
          </p:cNvPr>
          <p:cNvCxnSpPr>
            <a:cxnSpLocks/>
          </p:cNvCxnSpPr>
          <p:nvPr/>
        </p:nvCxnSpPr>
        <p:spPr>
          <a:xfrm flipH="1">
            <a:off x="5652120" y="5267942"/>
            <a:ext cx="340126" cy="0"/>
          </a:xfrm>
          <a:prstGeom prst="straightConnector1">
            <a:avLst/>
          </a:prstGeom>
          <a:ln w="31750">
            <a:solidFill>
              <a:srgbClr val="A8C8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F41A21-92A5-EA45-BE13-4997ECCB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Malmö 24/04/2019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9B732F0-E380-8C41-84BC-B9988701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 Payment Study – Angela Schultz-Zehden</a:t>
            </a:r>
            <a:endParaRPr lang="en-GB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7F91EE4-E94E-1D4E-9C25-349C0789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B9B-C3FB-4683-84FA-D5550C8563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2002"/>
      </p:ext>
    </p:extLst>
  </p:cSld>
  <p:clrMapOvr>
    <a:masterClrMapping/>
  </p:clrMapOvr>
</p:sld>
</file>

<file path=ppt/theme/theme1.xml><?xml version="1.0" encoding="utf-8"?>
<a:theme xmlns:a="http://schemas.openxmlformats.org/drawingml/2006/main" name="BBG_ppt_template_V2">
  <a:themeElements>
    <a:clrScheme name="BBG">
      <a:dk1>
        <a:sysClr val="windowText" lastClr="000000"/>
      </a:dk1>
      <a:lt1>
        <a:sysClr val="window" lastClr="FFFFFF"/>
      </a:lt1>
      <a:dk2>
        <a:srgbClr val="045A81"/>
      </a:dk2>
      <a:lt2>
        <a:srgbClr val="EEECE1"/>
      </a:lt2>
      <a:accent1>
        <a:srgbClr val="0679AC"/>
      </a:accent1>
      <a:accent2>
        <a:srgbClr val="EE6907"/>
      </a:accent2>
      <a:accent3>
        <a:srgbClr val="45802F"/>
      </a:accent3>
      <a:accent4>
        <a:srgbClr val="B81178"/>
      </a:accent4>
      <a:accent5>
        <a:srgbClr val="03AB9F"/>
      </a:accent5>
      <a:accent6>
        <a:srgbClr val="D3D800"/>
      </a:accent6>
      <a:hlink>
        <a:srgbClr val="0000FF"/>
      </a:hlink>
      <a:folHlink>
        <a:srgbClr val="800080"/>
      </a:folHlink>
    </a:clrScheme>
    <a:fontScheme name="BBG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2324</Words>
  <Application>Microsoft Macintosh PowerPoint</Application>
  <PresentationFormat>Bildschirmpräsentation (4:3)</PresentationFormat>
  <Paragraphs>497</Paragraphs>
  <Slides>29</Slides>
  <Notes>29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Calibri</vt:lpstr>
      <vt:lpstr>Constantia</vt:lpstr>
      <vt:lpstr>DIN Alternate</vt:lpstr>
      <vt:lpstr>Symbol</vt:lpstr>
      <vt:lpstr>Times</vt:lpstr>
      <vt:lpstr>Times New Roman</vt:lpstr>
      <vt:lpstr>Wingdings</vt:lpstr>
      <vt:lpstr>BBG_ppt_template_V2</vt:lpstr>
      <vt:lpstr>How to turn Ecosystem payments  for Baltic MUSSELS FARMS  into a REALITY? </vt:lpstr>
      <vt:lpstr>Eutrophication in the Baltic Sea</vt:lpstr>
      <vt:lpstr>PowerPoint-Präsentation</vt:lpstr>
      <vt:lpstr>PowerPoint-Präsentation</vt:lpstr>
      <vt:lpstr>PowerPoint-Präsentation</vt:lpstr>
      <vt:lpstr>Aim of ES study:  Provide arguments / recommendations for policy makers &amp; mussel farmers</vt:lpstr>
      <vt:lpstr>Payment scheme design</vt:lpstr>
      <vt:lpstr>Legislative Framework</vt:lpstr>
      <vt:lpstr>Conclusion</vt:lpstr>
      <vt:lpstr>Cost for mussel farming</vt:lpstr>
      <vt:lpstr>Comparative measures</vt:lpstr>
      <vt:lpstr>Other sea-based measures</vt:lpstr>
      <vt:lpstr>Financial Sources for Ecosystem Services – Who should / could pay? </vt:lpstr>
      <vt:lpstr>Payment for ecosystem services (PES)</vt:lpstr>
      <vt:lpstr>Public Funding:  European Maritime and Fisheries Fund (EMFF)</vt:lpstr>
      <vt:lpstr>Public Funding: Natural Capital Financing Facility </vt:lpstr>
      <vt:lpstr>Public Funding:  European Agricultural Fund for Rural Development (EAFRD)  </vt:lpstr>
      <vt:lpstr>Public Funding:  European Agricultural Fund for Rural Development (EAFRD)  </vt:lpstr>
      <vt:lpstr>PowerPoint-Präsentation</vt:lpstr>
      <vt:lpstr>Polluter pays principle  </vt:lpstr>
      <vt:lpstr>Polluter pays principle  </vt:lpstr>
      <vt:lpstr>Beneficiaries Paying</vt:lpstr>
      <vt:lpstr>Motivation &amp; willingness to pay</vt:lpstr>
      <vt:lpstr>Ideas for Payment Schemes</vt:lpstr>
      <vt:lpstr>How to pay for (operational) costs?</vt:lpstr>
      <vt:lpstr>Way Forward</vt:lpstr>
      <vt:lpstr>Finally, some immediate tips for farmers</vt:lpstr>
      <vt:lpstr>PowerPoint-Präsentation</vt:lpstr>
      <vt:lpstr>Thank you for your attention!</vt:lpstr>
    </vt:vector>
  </TitlesOfParts>
  <Company>Region Östergötland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Tasse Lena</dc:creator>
  <cp:lastModifiedBy>Angela Schultz-Zehden</cp:lastModifiedBy>
  <cp:revision>125</cp:revision>
  <cp:lastPrinted>2019-03-18T14:15:53Z</cp:lastPrinted>
  <dcterms:created xsi:type="dcterms:W3CDTF">2018-04-04T09:05:41Z</dcterms:created>
  <dcterms:modified xsi:type="dcterms:W3CDTF">2019-04-23T16:49:03Z</dcterms:modified>
</cp:coreProperties>
</file>